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64" r:id="rId1"/>
  </p:sldMasterIdLst>
  <p:notesMasterIdLst>
    <p:notesMasterId r:id="rId22"/>
  </p:notesMasterIdLst>
  <p:handoutMasterIdLst>
    <p:handoutMasterId r:id="rId23"/>
  </p:handoutMasterIdLst>
  <p:sldIdLst>
    <p:sldId id="258" r:id="rId2"/>
    <p:sldId id="345" r:id="rId3"/>
    <p:sldId id="346" r:id="rId4"/>
    <p:sldId id="351" r:id="rId5"/>
    <p:sldId id="352" r:id="rId6"/>
    <p:sldId id="353" r:id="rId7"/>
    <p:sldId id="355" r:id="rId8"/>
    <p:sldId id="356" r:id="rId9"/>
    <p:sldId id="354" r:id="rId10"/>
    <p:sldId id="357" r:id="rId11"/>
    <p:sldId id="358" r:id="rId12"/>
    <p:sldId id="359" r:id="rId13"/>
    <p:sldId id="360" r:id="rId14"/>
    <p:sldId id="361" r:id="rId15"/>
    <p:sldId id="362" r:id="rId16"/>
    <p:sldId id="363" r:id="rId17"/>
    <p:sldId id="365" r:id="rId18"/>
    <p:sldId id="364" r:id="rId19"/>
    <p:sldId id="366" r:id="rId20"/>
    <p:sldId id="267" r:id="rId21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E668"/>
    <a:srgbClr val="BEE395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7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FF4354F-5B59-6D25-A902-C76A032B32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CAB4FD-F548-5F41-BEF5-AA8497F9D59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94885A-F6E1-4397-87E5-C72C9C3F4F22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8A08C9-FD98-451D-1E38-817068E18E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83962-A261-0C42-6B60-FC1C6AC74B1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17E58-9348-4DC8-B1A2-251D3BE6D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352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1T09:50:31.3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962 0 24575,'-937'0'-1365,"912"0"-5461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1T09:50:43.765"/>
    </inkml:context>
    <inkml:brush xml:id="br0">
      <inkml:brushProperty name="width" value="0.05" units="cm"/>
      <inkml:brushProperty name="height" value="0.05" units="cm"/>
      <inkml:brushProperty name="color" value="#EEA1A1"/>
    </inkml:brush>
  </inkml:definitions>
  <inkml:trace contextRef="#ctx0" brushRef="#br0">42 0 24575,'7'87'0,"-1"-8"0,-6 141 0,0-118 0,-1-86 0,-1-1 0,0 1 0,-1-1 0,0 0 0,-1 0 0,-5 16 0,2-7 0,-6 29 0,8-9 0,2-1 0,1 1 0,4 70 0,0-19 0,-2-85 0,0 31 0,5 47 0,-4-74 0,1 1 0,1-1 0,0-2 0,1 2 0,0-1 0,0 0 0,8 14 0,-8-16 0,0-1 0,0 2 0,-1-3 0,0 3 0,-1-1 0,0 0 0,0 0 0,0 15 0,0 14 0,-4 42 0,0-24 0,2-50 0,0 18 0,0 2 0,1-1 0,8 50 0,-3-38 0,-2 0 0,2 50 0,-6-89 0,3 31 0,11 56 0,1 8 0,-12 37 0,0-16 0,-3-114 0,1 1 0,-1-1 0,1 0 0,0 1 0,0-1 0,0 1 0,0-2 0,0 2 0,0-1 0,0-1 0,0 2 0,1-2 0,-1 2 0,1-2 0,-1 0 0,1 0 0,0 2 0,-1-2 0,1 0 0,0 1 0,0-2 0,0 1 0,-1 0 0,1-1 0,0 1 0,3 1 0,8 1 0,0 0 0,25 1 0,-29-3 0,254 0 0,-148-5 0,-103 4 0,0 0 0,-1 0 0,1-2 0,0 1 0,0-3 0,-1 1 0,1 0 0,18-12 0,-18 8-170,-1 1-1,1 1 0,0 0 1,0 2-1,0-1 0,0 1 1,14 0-1,-8 1-6655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1T09:50:45.176"/>
    </inkml:context>
    <inkml:brush xml:id="br0">
      <inkml:brushProperty name="width" value="0.05" units="cm"/>
      <inkml:brushProperty name="height" value="0.05" units="cm"/>
      <inkml:brushProperty name="color" value="#EEA1A1"/>
    </inkml:brush>
  </inkml:definitions>
  <inkml:trace contextRef="#ctx0" brushRef="#br0">94 6 24575,'0'0'0,"0"0"0,0-1 0,0 1 0,0 0 0,0 0 0,0 0 0,0 0 0,0-1 0,0 1 0,0 0 0,0 0 0,0 0 0,0 0 0,0-2 0,0 2 0,0 0 0,0 0 0,0 0 0,0 0 0,0 0 0,1-1 0,-1 1 0,0 0 0,0 0 0,0 0 0,0 0 0,0 0 0,0 0 0,1 0 0,-1 0 0,0-1 0,0 1 0,0 0 0,0 0 0,1 0 0,-1 0 0,0 0 0,0 0 0,0 0 0,0 0 0,1 0 0,-1 0 0,0 0 0,0 0 0,0 0 0,0 0 0,1 0 0,-1 0 0,0 0 0,0 0 0,0 1 0,0-1 0,0 0 0,1 0 0,-1 0 0,0 0 0,0 0 0,0 0 0,0 0 0,0 0 0,0 1 0,1-1 0,-1 0 0,0 0 0,0 0 0,0 0 0,0 0 0,0 2 0,0-2 0,10 12 0,-3-1 0,1 2 0,-2-1 0,1 2 0,-2-2 0,1 2 0,-1 0 0,-1 1 0,0-2 0,-1 2 0,2 15 0,-4-26 0,-1 1 0,0 0 0,-1-1 0,1 1 0,-1 0 0,1-2 0,-1 2 0,0-1 0,0 1 0,-1-1 0,1-1 0,-1 2 0,-3 7 0,-3 1 0,-1 0 0,-14 18 0,-5 7 0,0 12 0,17-29 0,0-1 0,-19 23 0,21-33-1365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1T09:50:46.836"/>
    </inkml:context>
    <inkml:brush xml:id="br0">
      <inkml:brushProperty name="width" value="0.05" units="cm"/>
      <inkml:brushProperty name="height" value="0.05" units="cm"/>
      <inkml:brushProperty name="color" value="#EEA1A1"/>
    </inkml:brush>
  </inkml:definitions>
  <inkml:trace contextRef="#ctx0" brushRef="#br0">1 32 24575,'0'0'0,"0"0"0,0-1 0,0 1 0,0-1 0,1 1 0,-1 0 0,0-2 0,0 2 0,0 0 0,1-1 0,-1 1 0,0 0 0,1 0 0,-1-1 0,0 1 0,1 0 0,-1 0 0,0-1 0,1 1 0,-1 0 0,0 0 0,1 0 0,-1 0 0,0 0 0,1-2 0,-1 2 0,1 0 0,13-2 0,-11 2 0,55-5 0,62 4 0,42-3 0,137-6-341,-238 10-683,-40 0-5802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01T09:50:48.106"/>
    </inkml:context>
    <inkml:brush xml:id="br0">
      <inkml:brushProperty name="width" value="0.05" units="cm"/>
      <inkml:brushProperty name="height" value="0.05" units="cm"/>
      <inkml:brushProperty name="color" value="#EEA1A1"/>
    </inkml:brush>
  </inkml:definitions>
  <inkml:trace contextRef="#ctx0" brushRef="#br0">187 1 24575,'0'0'0,"0"0"0,0 0 0,-1 0 0,1 0 0,0 0 0,0 0 0,0 0 0,-1 0 0,1 0 0,0 0 0,0 0 0,0 0 0,0 0 0,-1 0 0,1 0 0,0 0 0,0 0 0,0 0 0,0 0 0,0 0 0,-1 1 0,1-1 0,0 0 0,0 0 0,0 0 0,0 0 0,0 0 0,0 0 0,-1 1 0,1-1 0,0 0 0,0 0 0,0 0 0,0 0 0,0 2 0,0-2 0,0 0 0,3 10 0,8 6 0,2 3 0,-7-11 0,1 1 0,0 0 0,16 14 0,-21-21 0,0-1 0,0 1 0,0 0 0,0 0 0,0 1 0,0-2 0,0 1 0,1 3 0,-2-4 0,-1 1 0,1-1 0,-1 0 0,0 0 0,0 1 0,0-1 0,0 0 0,0 0 0,1 1 0,-2-1 0,1 0 0,0 0 0,0 1 0,0-1 0,0 0 0,-1 0 0,1 1 0,0-1 0,-1-1 0,1 1 0,-1 0 0,1 1 0,-1-1 0,1 0 0,-2 0 0,-7 16 0,-2-3 0,0 1 0,0-1 0,-1 0 0,-22 18 0,16-14 0,1-1 0,-18 24 0,18-17-273,1 1 0,1-1 0,1 3 0,-21 52 0,23-43-6553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79D1C-CBE2-460D-86CD-3E97BC9449EF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80176-9E2B-45E1-AFF6-0E55CA1CA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5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047C-894D-405A-962A-DDEBF981B923}" type="datetime1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0081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66C81-A082-4AB9-A334-019E2A6D3124}" type="datetime1">
              <a:rPr lang="en-US" smtClean="0"/>
              <a:t>7/26/2024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055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E40D8-B3BD-4A8A-9B73-277E5F3E4F31}" type="datetime1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590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88E6-304B-415A-B893-5C79D834D330}" type="datetime1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94303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C2BDE-FA46-457A-9CCE-F50EFA7143DD}" type="datetime1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221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A398-5DD3-4606-8247-81D0A80C784C}" type="datetime1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14523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D744-27B2-4935-8508-7AFFF051F9E3}" type="datetime1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595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C185F-B459-4A83-882A-434BF05FED48}" type="datetime1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371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886BF-4D48-4889-B728-838001A1111E}" type="datetime1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94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469C8-59A6-4BFB-AFB9-5546A4C76C7D}" type="datetime1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0570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CBBA-706A-40F2-AAF0-3515891FCE69}" type="datetime1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8639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5D00E-769F-4DB8-A057-E3F34DA13BB9}" type="datetime1">
              <a:rPr lang="en-US" smtClean="0"/>
              <a:t>7/26/2024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425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E7503-FB77-452F-B241-F05B743A6F61}" type="datetime1">
              <a:rPr lang="en-US" smtClean="0"/>
              <a:t>7/26/2024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9149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11F3-08C0-4464-BF40-D0CDBEC586B3}" type="datetime1">
              <a:rPr lang="en-US" smtClean="0"/>
              <a:t>7/26/2024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885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3B9A1-BDB3-4DB4-BE0A-90466B8F5010}" type="datetime1">
              <a:rPr lang="en-US" smtClean="0"/>
              <a:t>7/26/2024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136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284C1-C212-4DD3-AE1F-CBDB06BD7D71}" type="datetime1">
              <a:rPr lang="en-US" smtClean="0"/>
              <a:t>7/26/2024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707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7726-18CC-4301-9AA1-476F5AE06F5D}" type="datetime1">
              <a:rPr lang="en-US" smtClean="0"/>
              <a:t>7/26/2024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528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69A0CAE-7709-4D1A-BB18-E8D7EAF7C857}" type="datetime1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BD64701-E5B1-4579-97F6-E47227D70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71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  <p:sldLayoutId id="2147484076" r:id="rId12"/>
    <p:sldLayoutId id="2147484077" r:id="rId13"/>
    <p:sldLayoutId id="2147484078" r:id="rId14"/>
    <p:sldLayoutId id="2147484079" r:id="rId15"/>
    <p:sldLayoutId id="2147484080" r:id="rId16"/>
    <p:sldLayoutId id="2147484081" r:id="rId1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customXml" Target="../ink/ink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800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A8608-7047-515C-C036-60663A4A3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D1799E-DA28-9954-6EE4-AD61B62123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C554DFC-4594-B399-8172-1894ACB8B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3821" y="6087734"/>
            <a:ext cx="1142245" cy="669925"/>
          </a:xfrm>
        </p:spPr>
        <p:txBody>
          <a:bodyPr/>
          <a:lstStyle/>
          <a:p>
            <a:r>
              <a:rPr lang="ar-EG" sz="8000" dirty="0">
                <a:solidFill>
                  <a:schemeClr val="tx1"/>
                </a:solidFill>
              </a:rPr>
              <a:t>9</a:t>
            </a:r>
            <a:endParaRPr lang="en-US" sz="8000" dirty="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EA0043A-CBFD-8F31-65F0-668325E24ADB}"/>
              </a:ext>
            </a:extLst>
          </p:cNvPr>
          <p:cNvSpPr/>
          <p:nvPr/>
        </p:nvSpPr>
        <p:spPr>
          <a:xfrm>
            <a:off x="10239355" y="1664242"/>
            <a:ext cx="1811080" cy="477428"/>
          </a:xfrm>
          <a:custGeom>
            <a:avLst/>
            <a:gdLst>
              <a:gd name="connsiteX0" fmla="*/ 0 w 1811080"/>
              <a:gd name="connsiteY0" fmla="*/ 79573 h 477428"/>
              <a:gd name="connsiteX1" fmla="*/ 79573 w 1811080"/>
              <a:gd name="connsiteY1" fmla="*/ 0 h 477428"/>
              <a:gd name="connsiteX2" fmla="*/ 646737 w 1811080"/>
              <a:gd name="connsiteY2" fmla="*/ 0 h 477428"/>
              <a:gd name="connsiteX3" fmla="*/ 1213901 w 1811080"/>
              <a:gd name="connsiteY3" fmla="*/ 0 h 477428"/>
              <a:gd name="connsiteX4" fmla="*/ 1731507 w 1811080"/>
              <a:gd name="connsiteY4" fmla="*/ 0 h 477428"/>
              <a:gd name="connsiteX5" fmla="*/ 1811080 w 1811080"/>
              <a:gd name="connsiteY5" fmla="*/ 79573 h 477428"/>
              <a:gd name="connsiteX6" fmla="*/ 1811080 w 1811080"/>
              <a:gd name="connsiteY6" fmla="*/ 397855 h 477428"/>
              <a:gd name="connsiteX7" fmla="*/ 1731507 w 1811080"/>
              <a:gd name="connsiteY7" fmla="*/ 477428 h 477428"/>
              <a:gd name="connsiteX8" fmla="*/ 1164343 w 1811080"/>
              <a:gd name="connsiteY8" fmla="*/ 477428 h 477428"/>
              <a:gd name="connsiteX9" fmla="*/ 597179 w 1811080"/>
              <a:gd name="connsiteY9" fmla="*/ 477428 h 477428"/>
              <a:gd name="connsiteX10" fmla="*/ 79573 w 1811080"/>
              <a:gd name="connsiteY10" fmla="*/ 477428 h 477428"/>
              <a:gd name="connsiteX11" fmla="*/ 0 w 1811080"/>
              <a:gd name="connsiteY11" fmla="*/ 397855 h 477428"/>
              <a:gd name="connsiteX12" fmla="*/ 0 w 1811080"/>
              <a:gd name="connsiteY12" fmla="*/ 79573 h 47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11080" h="477428" fill="none" extrusionOk="0">
                <a:moveTo>
                  <a:pt x="0" y="79573"/>
                </a:moveTo>
                <a:cubicBezTo>
                  <a:pt x="-2938" y="33847"/>
                  <a:pt x="38075" y="-2827"/>
                  <a:pt x="79573" y="0"/>
                </a:cubicBezTo>
                <a:cubicBezTo>
                  <a:pt x="197119" y="9485"/>
                  <a:pt x="373886" y="28206"/>
                  <a:pt x="646737" y="0"/>
                </a:cubicBezTo>
                <a:cubicBezTo>
                  <a:pt x="919588" y="-28206"/>
                  <a:pt x="1051895" y="25873"/>
                  <a:pt x="1213901" y="0"/>
                </a:cubicBezTo>
                <a:cubicBezTo>
                  <a:pt x="1375907" y="-25873"/>
                  <a:pt x="1610954" y="-21311"/>
                  <a:pt x="1731507" y="0"/>
                </a:cubicBezTo>
                <a:cubicBezTo>
                  <a:pt x="1773839" y="-158"/>
                  <a:pt x="1819794" y="31342"/>
                  <a:pt x="1811080" y="79573"/>
                </a:cubicBezTo>
                <a:cubicBezTo>
                  <a:pt x="1824992" y="236489"/>
                  <a:pt x="1801117" y="267134"/>
                  <a:pt x="1811080" y="397855"/>
                </a:cubicBezTo>
                <a:cubicBezTo>
                  <a:pt x="1805098" y="441626"/>
                  <a:pt x="1771098" y="468281"/>
                  <a:pt x="1731507" y="477428"/>
                </a:cubicBezTo>
                <a:cubicBezTo>
                  <a:pt x="1555036" y="457078"/>
                  <a:pt x="1288349" y="460330"/>
                  <a:pt x="1164343" y="477428"/>
                </a:cubicBezTo>
                <a:cubicBezTo>
                  <a:pt x="1040337" y="494526"/>
                  <a:pt x="773953" y="466651"/>
                  <a:pt x="597179" y="477428"/>
                </a:cubicBezTo>
                <a:cubicBezTo>
                  <a:pt x="420405" y="488205"/>
                  <a:pt x="269893" y="463841"/>
                  <a:pt x="79573" y="477428"/>
                </a:cubicBezTo>
                <a:cubicBezTo>
                  <a:pt x="34918" y="474702"/>
                  <a:pt x="-7553" y="434334"/>
                  <a:pt x="0" y="397855"/>
                </a:cubicBezTo>
                <a:cubicBezTo>
                  <a:pt x="11510" y="281660"/>
                  <a:pt x="13398" y="192394"/>
                  <a:pt x="0" y="79573"/>
                </a:cubicBezTo>
                <a:close/>
              </a:path>
              <a:path w="1811080" h="477428" stroke="0" extrusionOk="0">
                <a:moveTo>
                  <a:pt x="0" y="79573"/>
                </a:moveTo>
                <a:cubicBezTo>
                  <a:pt x="4861" y="28644"/>
                  <a:pt x="34545" y="8048"/>
                  <a:pt x="79573" y="0"/>
                </a:cubicBezTo>
                <a:cubicBezTo>
                  <a:pt x="200471" y="18390"/>
                  <a:pt x="483050" y="4513"/>
                  <a:pt x="630218" y="0"/>
                </a:cubicBezTo>
                <a:cubicBezTo>
                  <a:pt x="777387" y="-4513"/>
                  <a:pt x="983721" y="-20134"/>
                  <a:pt x="1213901" y="0"/>
                </a:cubicBezTo>
                <a:cubicBezTo>
                  <a:pt x="1444081" y="20134"/>
                  <a:pt x="1546464" y="9546"/>
                  <a:pt x="1731507" y="0"/>
                </a:cubicBezTo>
                <a:cubicBezTo>
                  <a:pt x="1771936" y="4726"/>
                  <a:pt x="1810625" y="28039"/>
                  <a:pt x="1811080" y="79573"/>
                </a:cubicBezTo>
                <a:cubicBezTo>
                  <a:pt x="1817069" y="200114"/>
                  <a:pt x="1803718" y="310329"/>
                  <a:pt x="1811080" y="397855"/>
                </a:cubicBezTo>
                <a:cubicBezTo>
                  <a:pt x="1810088" y="441548"/>
                  <a:pt x="1771728" y="474665"/>
                  <a:pt x="1731507" y="477428"/>
                </a:cubicBezTo>
                <a:cubicBezTo>
                  <a:pt x="1485612" y="461185"/>
                  <a:pt x="1326606" y="476367"/>
                  <a:pt x="1164343" y="477428"/>
                </a:cubicBezTo>
                <a:cubicBezTo>
                  <a:pt x="1002080" y="478489"/>
                  <a:pt x="738449" y="467760"/>
                  <a:pt x="597179" y="477428"/>
                </a:cubicBezTo>
                <a:cubicBezTo>
                  <a:pt x="455909" y="487096"/>
                  <a:pt x="296400" y="484297"/>
                  <a:pt x="79573" y="477428"/>
                </a:cubicBezTo>
                <a:cubicBezTo>
                  <a:pt x="40267" y="481784"/>
                  <a:pt x="-2183" y="437890"/>
                  <a:pt x="0" y="397855"/>
                </a:cubicBezTo>
                <a:cubicBezTo>
                  <a:pt x="9757" y="282663"/>
                  <a:pt x="-9897" y="206568"/>
                  <a:pt x="0" y="79573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16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قائمة الدخل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AF34756-96AC-B29D-B2CA-81AFA969C673}"/>
              </a:ext>
            </a:extLst>
          </p:cNvPr>
          <p:cNvSpPr/>
          <p:nvPr/>
        </p:nvSpPr>
        <p:spPr>
          <a:xfrm>
            <a:off x="10098940" y="912003"/>
            <a:ext cx="1966681" cy="477428"/>
          </a:xfrm>
          <a:custGeom>
            <a:avLst/>
            <a:gdLst>
              <a:gd name="connsiteX0" fmla="*/ 0 w 1966681"/>
              <a:gd name="connsiteY0" fmla="*/ 79573 h 477428"/>
              <a:gd name="connsiteX1" fmla="*/ 79573 w 1966681"/>
              <a:gd name="connsiteY1" fmla="*/ 0 h 477428"/>
              <a:gd name="connsiteX2" fmla="*/ 1887108 w 1966681"/>
              <a:gd name="connsiteY2" fmla="*/ 0 h 477428"/>
              <a:gd name="connsiteX3" fmla="*/ 1966681 w 1966681"/>
              <a:gd name="connsiteY3" fmla="*/ 79573 h 477428"/>
              <a:gd name="connsiteX4" fmla="*/ 1966681 w 1966681"/>
              <a:gd name="connsiteY4" fmla="*/ 397855 h 477428"/>
              <a:gd name="connsiteX5" fmla="*/ 1887108 w 1966681"/>
              <a:gd name="connsiteY5" fmla="*/ 477428 h 477428"/>
              <a:gd name="connsiteX6" fmla="*/ 79573 w 1966681"/>
              <a:gd name="connsiteY6" fmla="*/ 477428 h 477428"/>
              <a:gd name="connsiteX7" fmla="*/ 0 w 1966681"/>
              <a:gd name="connsiteY7" fmla="*/ 397855 h 477428"/>
              <a:gd name="connsiteX8" fmla="*/ 0 w 1966681"/>
              <a:gd name="connsiteY8" fmla="*/ 79573 h 47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6681" h="477428" fill="none" extrusionOk="0">
                <a:moveTo>
                  <a:pt x="0" y="79573"/>
                </a:moveTo>
                <a:cubicBezTo>
                  <a:pt x="1688" y="39494"/>
                  <a:pt x="41584" y="1233"/>
                  <a:pt x="79573" y="0"/>
                </a:cubicBezTo>
                <a:cubicBezTo>
                  <a:pt x="741245" y="-18002"/>
                  <a:pt x="1190412" y="-110875"/>
                  <a:pt x="1887108" y="0"/>
                </a:cubicBezTo>
                <a:cubicBezTo>
                  <a:pt x="1930500" y="-2459"/>
                  <a:pt x="1963151" y="42858"/>
                  <a:pt x="1966681" y="79573"/>
                </a:cubicBezTo>
                <a:cubicBezTo>
                  <a:pt x="1950558" y="167675"/>
                  <a:pt x="1982944" y="247601"/>
                  <a:pt x="1966681" y="397855"/>
                </a:cubicBezTo>
                <a:cubicBezTo>
                  <a:pt x="1962415" y="439219"/>
                  <a:pt x="1931580" y="476822"/>
                  <a:pt x="1887108" y="477428"/>
                </a:cubicBezTo>
                <a:cubicBezTo>
                  <a:pt x="1350245" y="474423"/>
                  <a:pt x="843276" y="441677"/>
                  <a:pt x="79573" y="477428"/>
                </a:cubicBezTo>
                <a:cubicBezTo>
                  <a:pt x="43282" y="479396"/>
                  <a:pt x="-6217" y="435941"/>
                  <a:pt x="0" y="397855"/>
                </a:cubicBezTo>
                <a:cubicBezTo>
                  <a:pt x="536" y="340358"/>
                  <a:pt x="22349" y="219672"/>
                  <a:pt x="0" y="79573"/>
                </a:cubicBezTo>
                <a:close/>
              </a:path>
              <a:path w="1966681" h="477428" stroke="0" extrusionOk="0">
                <a:moveTo>
                  <a:pt x="0" y="79573"/>
                </a:moveTo>
                <a:cubicBezTo>
                  <a:pt x="511" y="34892"/>
                  <a:pt x="35185" y="3282"/>
                  <a:pt x="79573" y="0"/>
                </a:cubicBezTo>
                <a:cubicBezTo>
                  <a:pt x="837362" y="-17976"/>
                  <a:pt x="1573099" y="-144433"/>
                  <a:pt x="1887108" y="0"/>
                </a:cubicBezTo>
                <a:cubicBezTo>
                  <a:pt x="1932897" y="-46"/>
                  <a:pt x="1967595" y="34275"/>
                  <a:pt x="1966681" y="79573"/>
                </a:cubicBezTo>
                <a:cubicBezTo>
                  <a:pt x="1986792" y="112231"/>
                  <a:pt x="1985607" y="279925"/>
                  <a:pt x="1966681" y="397855"/>
                </a:cubicBezTo>
                <a:cubicBezTo>
                  <a:pt x="1969071" y="436868"/>
                  <a:pt x="1931440" y="476138"/>
                  <a:pt x="1887108" y="477428"/>
                </a:cubicBezTo>
                <a:cubicBezTo>
                  <a:pt x="1675369" y="585925"/>
                  <a:pt x="686145" y="593476"/>
                  <a:pt x="79573" y="477428"/>
                </a:cubicBezTo>
                <a:cubicBezTo>
                  <a:pt x="29263" y="475796"/>
                  <a:pt x="-4831" y="438220"/>
                  <a:pt x="0" y="397855"/>
                </a:cubicBezTo>
                <a:cubicBezTo>
                  <a:pt x="-14860" y="284104"/>
                  <a:pt x="5588" y="129560"/>
                  <a:pt x="0" y="79573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prstDash val="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2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القوائم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24CE18-3A77-B282-79FC-79A304FED9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08" y="2338529"/>
            <a:ext cx="9934575" cy="2628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FC9354A-50CD-93A5-E31C-BE7D515D30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821" y="2456079"/>
            <a:ext cx="1236739" cy="12367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1D58F9-3CF7-154D-4840-19B67AF8CE27}"/>
              </a:ext>
            </a:extLst>
          </p:cNvPr>
          <p:cNvSpPr txBox="1"/>
          <p:nvPr/>
        </p:nvSpPr>
        <p:spPr>
          <a:xfrm>
            <a:off x="8921692" y="94780"/>
            <a:ext cx="2357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ارتفاع الإيراد= دليل النمو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8516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5BCA74-1334-3323-5484-D2B9287738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E34CC4-27AF-DD30-2E6F-5C3115BCCC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51EA177-1CC4-731B-98E4-2A80A6680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0884" y="6092446"/>
            <a:ext cx="1142245" cy="669925"/>
          </a:xfrm>
        </p:spPr>
        <p:txBody>
          <a:bodyPr/>
          <a:lstStyle/>
          <a:p>
            <a:r>
              <a:rPr lang="ar-EG" sz="6000" dirty="0">
                <a:solidFill>
                  <a:schemeClr val="tx1"/>
                </a:solidFill>
              </a:rPr>
              <a:t>10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032DC4C-B3CC-161D-E3CE-6B2D399BB4DA}"/>
              </a:ext>
            </a:extLst>
          </p:cNvPr>
          <p:cNvSpPr/>
          <p:nvPr/>
        </p:nvSpPr>
        <p:spPr>
          <a:xfrm>
            <a:off x="10239355" y="1664242"/>
            <a:ext cx="1811080" cy="477428"/>
          </a:xfrm>
          <a:custGeom>
            <a:avLst/>
            <a:gdLst>
              <a:gd name="connsiteX0" fmla="*/ 0 w 1811080"/>
              <a:gd name="connsiteY0" fmla="*/ 79573 h 477428"/>
              <a:gd name="connsiteX1" fmla="*/ 79573 w 1811080"/>
              <a:gd name="connsiteY1" fmla="*/ 0 h 477428"/>
              <a:gd name="connsiteX2" fmla="*/ 646737 w 1811080"/>
              <a:gd name="connsiteY2" fmla="*/ 0 h 477428"/>
              <a:gd name="connsiteX3" fmla="*/ 1213901 w 1811080"/>
              <a:gd name="connsiteY3" fmla="*/ 0 h 477428"/>
              <a:gd name="connsiteX4" fmla="*/ 1731507 w 1811080"/>
              <a:gd name="connsiteY4" fmla="*/ 0 h 477428"/>
              <a:gd name="connsiteX5" fmla="*/ 1811080 w 1811080"/>
              <a:gd name="connsiteY5" fmla="*/ 79573 h 477428"/>
              <a:gd name="connsiteX6" fmla="*/ 1811080 w 1811080"/>
              <a:gd name="connsiteY6" fmla="*/ 397855 h 477428"/>
              <a:gd name="connsiteX7" fmla="*/ 1731507 w 1811080"/>
              <a:gd name="connsiteY7" fmla="*/ 477428 h 477428"/>
              <a:gd name="connsiteX8" fmla="*/ 1164343 w 1811080"/>
              <a:gd name="connsiteY8" fmla="*/ 477428 h 477428"/>
              <a:gd name="connsiteX9" fmla="*/ 597179 w 1811080"/>
              <a:gd name="connsiteY9" fmla="*/ 477428 h 477428"/>
              <a:gd name="connsiteX10" fmla="*/ 79573 w 1811080"/>
              <a:gd name="connsiteY10" fmla="*/ 477428 h 477428"/>
              <a:gd name="connsiteX11" fmla="*/ 0 w 1811080"/>
              <a:gd name="connsiteY11" fmla="*/ 397855 h 477428"/>
              <a:gd name="connsiteX12" fmla="*/ 0 w 1811080"/>
              <a:gd name="connsiteY12" fmla="*/ 79573 h 47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11080" h="477428" fill="none" extrusionOk="0">
                <a:moveTo>
                  <a:pt x="0" y="79573"/>
                </a:moveTo>
                <a:cubicBezTo>
                  <a:pt x="-2938" y="33847"/>
                  <a:pt x="38075" y="-2827"/>
                  <a:pt x="79573" y="0"/>
                </a:cubicBezTo>
                <a:cubicBezTo>
                  <a:pt x="197119" y="9485"/>
                  <a:pt x="373886" y="28206"/>
                  <a:pt x="646737" y="0"/>
                </a:cubicBezTo>
                <a:cubicBezTo>
                  <a:pt x="919588" y="-28206"/>
                  <a:pt x="1051895" y="25873"/>
                  <a:pt x="1213901" y="0"/>
                </a:cubicBezTo>
                <a:cubicBezTo>
                  <a:pt x="1375907" y="-25873"/>
                  <a:pt x="1610954" y="-21311"/>
                  <a:pt x="1731507" y="0"/>
                </a:cubicBezTo>
                <a:cubicBezTo>
                  <a:pt x="1773839" y="-158"/>
                  <a:pt x="1819794" y="31342"/>
                  <a:pt x="1811080" y="79573"/>
                </a:cubicBezTo>
                <a:cubicBezTo>
                  <a:pt x="1824992" y="236489"/>
                  <a:pt x="1801117" y="267134"/>
                  <a:pt x="1811080" y="397855"/>
                </a:cubicBezTo>
                <a:cubicBezTo>
                  <a:pt x="1805098" y="441626"/>
                  <a:pt x="1771098" y="468281"/>
                  <a:pt x="1731507" y="477428"/>
                </a:cubicBezTo>
                <a:cubicBezTo>
                  <a:pt x="1555036" y="457078"/>
                  <a:pt x="1288349" y="460330"/>
                  <a:pt x="1164343" y="477428"/>
                </a:cubicBezTo>
                <a:cubicBezTo>
                  <a:pt x="1040337" y="494526"/>
                  <a:pt x="773953" y="466651"/>
                  <a:pt x="597179" y="477428"/>
                </a:cubicBezTo>
                <a:cubicBezTo>
                  <a:pt x="420405" y="488205"/>
                  <a:pt x="269893" y="463841"/>
                  <a:pt x="79573" y="477428"/>
                </a:cubicBezTo>
                <a:cubicBezTo>
                  <a:pt x="34918" y="474702"/>
                  <a:pt x="-7553" y="434334"/>
                  <a:pt x="0" y="397855"/>
                </a:cubicBezTo>
                <a:cubicBezTo>
                  <a:pt x="11510" y="281660"/>
                  <a:pt x="13398" y="192394"/>
                  <a:pt x="0" y="79573"/>
                </a:cubicBezTo>
                <a:close/>
              </a:path>
              <a:path w="1811080" h="477428" stroke="0" extrusionOk="0">
                <a:moveTo>
                  <a:pt x="0" y="79573"/>
                </a:moveTo>
                <a:cubicBezTo>
                  <a:pt x="4861" y="28644"/>
                  <a:pt x="34545" y="8048"/>
                  <a:pt x="79573" y="0"/>
                </a:cubicBezTo>
                <a:cubicBezTo>
                  <a:pt x="200471" y="18390"/>
                  <a:pt x="483050" y="4513"/>
                  <a:pt x="630218" y="0"/>
                </a:cubicBezTo>
                <a:cubicBezTo>
                  <a:pt x="777387" y="-4513"/>
                  <a:pt x="983721" y="-20134"/>
                  <a:pt x="1213901" y="0"/>
                </a:cubicBezTo>
                <a:cubicBezTo>
                  <a:pt x="1444081" y="20134"/>
                  <a:pt x="1546464" y="9546"/>
                  <a:pt x="1731507" y="0"/>
                </a:cubicBezTo>
                <a:cubicBezTo>
                  <a:pt x="1771936" y="4726"/>
                  <a:pt x="1810625" y="28039"/>
                  <a:pt x="1811080" y="79573"/>
                </a:cubicBezTo>
                <a:cubicBezTo>
                  <a:pt x="1817069" y="200114"/>
                  <a:pt x="1803718" y="310329"/>
                  <a:pt x="1811080" y="397855"/>
                </a:cubicBezTo>
                <a:cubicBezTo>
                  <a:pt x="1810088" y="441548"/>
                  <a:pt x="1771728" y="474665"/>
                  <a:pt x="1731507" y="477428"/>
                </a:cubicBezTo>
                <a:cubicBezTo>
                  <a:pt x="1485612" y="461185"/>
                  <a:pt x="1326606" y="476367"/>
                  <a:pt x="1164343" y="477428"/>
                </a:cubicBezTo>
                <a:cubicBezTo>
                  <a:pt x="1002080" y="478489"/>
                  <a:pt x="738449" y="467760"/>
                  <a:pt x="597179" y="477428"/>
                </a:cubicBezTo>
                <a:cubicBezTo>
                  <a:pt x="455909" y="487096"/>
                  <a:pt x="296400" y="484297"/>
                  <a:pt x="79573" y="477428"/>
                </a:cubicBezTo>
                <a:cubicBezTo>
                  <a:pt x="40267" y="481784"/>
                  <a:pt x="-2183" y="437890"/>
                  <a:pt x="0" y="397855"/>
                </a:cubicBezTo>
                <a:cubicBezTo>
                  <a:pt x="9757" y="282663"/>
                  <a:pt x="-9897" y="206568"/>
                  <a:pt x="0" y="79573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16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قائمة الدخل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896C4CA-F8E8-C74A-403F-39AE931A8209}"/>
              </a:ext>
            </a:extLst>
          </p:cNvPr>
          <p:cNvSpPr/>
          <p:nvPr/>
        </p:nvSpPr>
        <p:spPr>
          <a:xfrm>
            <a:off x="10098940" y="912003"/>
            <a:ext cx="1966681" cy="477428"/>
          </a:xfrm>
          <a:custGeom>
            <a:avLst/>
            <a:gdLst>
              <a:gd name="connsiteX0" fmla="*/ 0 w 1966681"/>
              <a:gd name="connsiteY0" fmla="*/ 79573 h 477428"/>
              <a:gd name="connsiteX1" fmla="*/ 79573 w 1966681"/>
              <a:gd name="connsiteY1" fmla="*/ 0 h 477428"/>
              <a:gd name="connsiteX2" fmla="*/ 1887108 w 1966681"/>
              <a:gd name="connsiteY2" fmla="*/ 0 h 477428"/>
              <a:gd name="connsiteX3" fmla="*/ 1966681 w 1966681"/>
              <a:gd name="connsiteY3" fmla="*/ 79573 h 477428"/>
              <a:gd name="connsiteX4" fmla="*/ 1966681 w 1966681"/>
              <a:gd name="connsiteY4" fmla="*/ 397855 h 477428"/>
              <a:gd name="connsiteX5" fmla="*/ 1887108 w 1966681"/>
              <a:gd name="connsiteY5" fmla="*/ 477428 h 477428"/>
              <a:gd name="connsiteX6" fmla="*/ 79573 w 1966681"/>
              <a:gd name="connsiteY6" fmla="*/ 477428 h 477428"/>
              <a:gd name="connsiteX7" fmla="*/ 0 w 1966681"/>
              <a:gd name="connsiteY7" fmla="*/ 397855 h 477428"/>
              <a:gd name="connsiteX8" fmla="*/ 0 w 1966681"/>
              <a:gd name="connsiteY8" fmla="*/ 79573 h 47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6681" h="477428" fill="none" extrusionOk="0">
                <a:moveTo>
                  <a:pt x="0" y="79573"/>
                </a:moveTo>
                <a:cubicBezTo>
                  <a:pt x="1688" y="39494"/>
                  <a:pt x="41584" y="1233"/>
                  <a:pt x="79573" y="0"/>
                </a:cubicBezTo>
                <a:cubicBezTo>
                  <a:pt x="741245" y="-18002"/>
                  <a:pt x="1190412" y="-110875"/>
                  <a:pt x="1887108" y="0"/>
                </a:cubicBezTo>
                <a:cubicBezTo>
                  <a:pt x="1930500" y="-2459"/>
                  <a:pt x="1963151" y="42858"/>
                  <a:pt x="1966681" y="79573"/>
                </a:cubicBezTo>
                <a:cubicBezTo>
                  <a:pt x="1950558" y="167675"/>
                  <a:pt x="1982944" y="247601"/>
                  <a:pt x="1966681" y="397855"/>
                </a:cubicBezTo>
                <a:cubicBezTo>
                  <a:pt x="1962415" y="439219"/>
                  <a:pt x="1931580" y="476822"/>
                  <a:pt x="1887108" y="477428"/>
                </a:cubicBezTo>
                <a:cubicBezTo>
                  <a:pt x="1350245" y="474423"/>
                  <a:pt x="843276" y="441677"/>
                  <a:pt x="79573" y="477428"/>
                </a:cubicBezTo>
                <a:cubicBezTo>
                  <a:pt x="43282" y="479396"/>
                  <a:pt x="-6217" y="435941"/>
                  <a:pt x="0" y="397855"/>
                </a:cubicBezTo>
                <a:cubicBezTo>
                  <a:pt x="536" y="340358"/>
                  <a:pt x="22349" y="219672"/>
                  <a:pt x="0" y="79573"/>
                </a:cubicBezTo>
                <a:close/>
              </a:path>
              <a:path w="1966681" h="477428" stroke="0" extrusionOk="0">
                <a:moveTo>
                  <a:pt x="0" y="79573"/>
                </a:moveTo>
                <a:cubicBezTo>
                  <a:pt x="511" y="34892"/>
                  <a:pt x="35185" y="3282"/>
                  <a:pt x="79573" y="0"/>
                </a:cubicBezTo>
                <a:cubicBezTo>
                  <a:pt x="837362" y="-17976"/>
                  <a:pt x="1573099" y="-144433"/>
                  <a:pt x="1887108" y="0"/>
                </a:cubicBezTo>
                <a:cubicBezTo>
                  <a:pt x="1932897" y="-46"/>
                  <a:pt x="1967595" y="34275"/>
                  <a:pt x="1966681" y="79573"/>
                </a:cubicBezTo>
                <a:cubicBezTo>
                  <a:pt x="1986792" y="112231"/>
                  <a:pt x="1985607" y="279925"/>
                  <a:pt x="1966681" y="397855"/>
                </a:cubicBezTo>
                <a:cubicBezTo>
                  <a:pt x="1969071" y="436868"/>
                  <a:pt x="1931440" y="476138"/>
                  <a:pt x="1887108" y="477428"/>
                </a:cubicBezTo>
                <a:cubicBezTo>
                  <a:pt x="1675369" y="585925"/>
                  <a:pt x="686145" y="593476"/>
                  <a:pt x="79573" y="477428"/>
                </a:cubicBezTo>
                <a:cubicBezTo>
                  <a:pt x="29263" y="475796"/>
                  <a:pt x="-4831" y="438220"/>
                  <a:pt x="0" y="397855"/>
                </a:cubicBezTo>
                <a:cubicBezTo>
                  <a:pt x="-14860" y="284104"/>
                  <a:pt x="5588" y="129560"/>
                  <a:pt x="0" y="79573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prstDash val="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2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القوائم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1DF27F-3187-4396-3E8B-A0EB32AB50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81" y="2104413"/>
            <a:ext cx="9882188" cy="2952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AAEDE48-8DE3-DD87-B002-1637D50493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077" y="2344049"/>
            <a:ext cx="1236739" cy="12367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2A8E94-449F-229F-C516-ADBF14C9AA56}"/>
              </a:ext>
            </a:extLst>
          </p:cNvPr>
          <p:cNvSpPr txBox="1"/>
          <p:nvPr/>
        </p:nvSpPr>
        <p:spPr>
          <a:xfrm>
            <a:off x="8921692" y="94780"/>
            <a:ext cx="2357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انخفاض التكلفة = دليل الكفاءة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4843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A4BCAD-90A5-5B52-51D5-7FAACA004A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8F65B7-15AB-B9C6-4854-7ADE9A5B5C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18E3AD2-1BBF-4AE5-43BB-40D6EEDF6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3801" y="6023566"/>
            <a:ext cx="1142245" cy="669925"/>
          </a:xfrm>
        </p:spPr>
        <p:txBody>
          <a:bodyPr/>
          <a:lstStyle/>
          <a:p>
            <a:r>
              <a:rPr lang="ar-EG" sz="6000" dirty="0">
                <a:solidFill>
                  <a:schemeClr val="tx1"/>
                </a:solidFill>
              </a:rPr>
              <a:t>11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A1BFD45-C830-2635-84D3-40A0A17DE7CF}"/>
              </a:ext>
            </a:extLst>
          </p:cNvPr>
          <p:cNvSpPr/>
          <p:nvPr/>
        </p:nvSpPr>
        <p:spPr>
          <a:xfrm>
            <a:off x="10239355" y="1664242"/>
            <a:ext cx="1811080" cy="477428"/>
          </a:xfrm>
          <a:custGeom>
            <a:avLst/>
            <a:gdLst>
              <a:gd name="connsiteX0" fmla="*/ 0 w 1811080"/>
              <a:gd name="connsiteY0" fmla="*/ 79573 h 477428"/>
              <a:gd name="connsiteX1" fmla="*/ 79573 w 1811080"/>
              <a:gd name="connsiteY1" fmla="*/ 0 h 477428"/>
              <a:gd name="connsiteX2" fmla="*/ 646737 w 1811080"/>
              <a:gd name="connsiteY2" fmla="*/ 0 h 477428"/>
              <a:gd name="connsiteX3" fmla="*/ 1213901 w 1811080"/>
              <a:gd name="connsiteY3" fmla="*/ 0 h 477428"/>
              <a:gd name="connsiteX4" fmla="*/ 1731507 w 1811080"/>
              <a:gd name="connsiteY4" fmla="*/ 0 h 477428"/>
              <a:gd name="connsiteX5" fmla="*/ 1811080 w 1811080"/>
              <a:gd name="connsiteY5" fmla="*/ 79573 h 477428"/>
              <a:gd name="connsiteX6" fmla="*/ 1811080 w 1811080"/>
              <a:gd name="connsiteY6" fmla="*/ 397855 h 477428"/>
              <a:gd name="connsiteX7" fmla="*/ 1731507 w 1811080"/>
              <a:gd name="connsiteY7" fmla="*/ 477428 h 477428"/>
              <a:gd name="connsiteX8" fmla="*/ 1164343 w 1811080"/>
              <a:gd name="connsiteY8" fmla="*/ 477428 h 477428"/>
              <a:gd name="connsiteX9" fmla="*/ 597179 w 1811080"/>
              <a:gd name="connsiteY9" fmla="*/ 477428 h 477428"/>
              <a:gd name="connsiteX10" fmla="*/ 79573 w 1811080"/>
              <a:gd name="connsiteY10" fmla="*/ 477428 h 477428"/>
              <a:gd name="connsiteX11" fmla="*/ 0 w 1811080"/>
              <a:gd name="connsiteY11" fmla="*/ 397855 h 477428"/>
              <a:gd name="connsiteX12" fmla="*/ 0 w 1811080"/>
              <a:gd name="connsiteY12" fmla="*/ 79573 h 47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11080" h="477428" fill="none" extrusionOk="0">
                <a:moveTo>
                  <a:pt x="0" y="79573"/>
                </a:moveTo>
                <a:cubicBezTo>
                  <a:pt x="-2938" y="33847"/>
                  <a:pt x="38075" y="-2827"/>
                  <a:pt x="79573" y="0"/>
                </a:cubicBezTo>
                <a:cubicBezTo>
                  <a:pt x="197119" y="9485"/>
                  <a:pt x="373886" y="28206"/>
                  <a:pt x="646737" y="0"/>
                </a:cubicBezTo>
                <a:cubicBezTo>
                  <a:pt x="919588" y="-28206"/>
                  <a:pt x="1051895" y="25873"/>
                  <a:pt x="1213901" y="0"/>
                </a:cubicBezTo>
                <a:cubicBezTo>
                  <a:pt x="1375907" y="-25873"/>
                  <a:pt x="1610954" y="-21311"/>
                  <a:pt x="1731507" y="0"/>
                </a:cubicBezTo>
                <a:cubicBezTo>
                  <a:pt x="1773839" y="-158"/>
                  <a:pt x="1819794" y="31342"/>
                  <a:pt x="1811080" y="79573"/>
                </a:cubicBezTo>
                <a:cubicBezTo>
                  <a:pt x="1824992" y="236489"/>
                  <a:pt x="1801117" y="267134"/>
                  <a:pt x="1811080" y="397855"/>
                </a:cubicBezTo>
                <a:cubicBezTo>
                  <a:pt x="1805098" y="441626"/>
                  <a:pt x="1771098" y="468281"/>
                  <a:pt x="1731507" y="477428"/>
                </a:cubicBezTo>
                <a:cubicBezTo>
                  <a:pt x="1555036" y="457078"/>
                  <a:pt x="1288349" y="460330"/>
                  <a:pt x="1164343" y="477428"/>
                </a:cubicBezTo>
                <a:cubicBezTo>
                  <a:pt x="1040337" y="494526"/>
                  <a:pt x="773953" y="466651"/>
                  <a:pt x="597179" y="477428"/>
                </a:cubicBezTo>
                <a:cubicBezTo>
                  <a:pt x="420405" y="488205"/>
                  <a:pt x="269893" y="463841"/>
                  <a:pt x="79573" y="477428"/>
                </a:cubicBezTo>
                <a:cubicBezTo>
                  <a:pt x="34918" y="474702"/>
                  <a:pt x="-7553" y="434334"/>
                  <a:pt x="0" y="397855"/>
                </a:cubicBezTo>
                <a:cubicBezTo>
                  <a:pt x="11510" y="281660"/>
                  <a:pt x="13398" y="192394"/>
                  <a:pt x="0" y="79573"/>
                </a:cubicBezTo>
                <a:close/>
              </a:path>
              <a:path w="1811080" h="477428" stroke="0" extrusionOk="0">
                <a:moveTo>
                  <a:pt x="0" y="79573"/>
                </a:moveTo>
                <a:cubicBezTo>
                  <a:pt x="4861" y="28644"/>
                  <a:pt x="34545" y="8048"/>
                  <a:pt x="79573" y="0"/>
                </a:cubicBezTo>
                <a:cubicBezTo>
                  <a:pt x="200471" y="18390"/>
                  <a:pt x="483050" y="4513"/>
                  <a:pt x="630218" y="0"/>
                </a:cubicBezTo>
                <a:cubicBezTo>
                  <a:pt x="777387" y="-4513"/>
                  <a:pt x="983721" y="-20134"/>
                  <a:pt x="1213901" y="0"/>
                </a:cubicBezTo>
                <a:cubicBezTo>
                  <a:pt x="1444081" y="20134"/>
                  <a:pt x="1546464" y="9546"/>
                  <a:pt x="1731507" y="0"/>
                </a:cubicBezTo>
                <a:cubicBezTo>
                  <a:pt x="1771936" y="4726"/>
                  <a:pt x="1810625" y="28039"/>
                  <a:pt x="1811080" y="79573"/>
                </a:cubicBezTo>
                <a:cubicBezTo>
                  <a:pt x="1817069" y="200114"/>
                  <a:pt x="1803718" y="310329"/>
                  <a:pt x="1811080" y="397855"/>
                </a:cubicBezTo>
                <a:cubicBezTo>
                  <a:pt x="1810088" y="441548"/>
                  <a:pt x="1771728" y="474665"/>
                  <a:pt x="1731507" y="477428"/>
                </a:cubicBezTo>
                <a:cubicBezTo>
                  <a:pt x="1485612" y="461185"/>
                  <a:pt x="1326606" y="476367"/>
                  <a:pt x="1164343" y="477428"/>
                </a:cubicBezTo>
                <a:cubicBezTo>
                  <a:pt x="1002080" y="478489"/>
                  <a:pt x="738449" y="467760"/>
                  <a:pt x="597179" y="477428"/>
                </a:cubicBezTo>
                <a:cubicBezTo>
                  <a:pt x="455909" y="487096"/>
                  <a:pt x="296400" y="484297"/>
                  <a:pt x="79573" y="477428"/>
                </a:cubicBezTo>
                <a:cubicBezTo>
                  <a:pt x="40267" y="481784"/>
                  <a:pt x="-2183" y="437890"/>
                  <a:pt x="0" y="397855"/>
                </a:cubicBezTo>
                <a:cubicBezTo>
                  <a:pt x="9757" y="282663"/>
                  <a:pt x="-9897" y="206568"/>
                  <a:pt x="0" y="79573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16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قائمة الدخل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129B9BE-AB07-AB39-0D83-F49197713161}"/>
              </a:ext>
            </a:extLst>
          </p:cNvPr>
          <p:cNvSpPr/>
          <p:nvPr/>
        </p:nvSpPr>
        <p:spPr>
          <a:xfrm>
            <a:off x="10098940" y="912003"/>
            <a:ext cx="1966681" cy="477428"/>
          </a:xfrm>
          <a:custGeom>
            <a:avLst/>
            <a:gdLst>
              <a:gd name="connsiteX0" fmla="*/ 0 w 1966681"/>
              <a:gd name="connsiteY0" fmla="*/ 79573 h 477428"/>
              <a:gd name="connsiteX1" fmla="*/ 79573 w 1966681"/>
              <a:gd name="connsiteY1" fmla="*/ 0 h 477428"/>
              <a:gd name="connsiteX2" fmla="*/ 1887108 w 1966681"/>
              <a:gd name="connsiteY2" fmla="*/ 0 h 477428"/>
              <a:gd name="connsiteX3" fmla="*/ 1966681 w 1966681"/>
              <a:gd name="connsiteY3" fmla="*/ 79573 h 477428"/>
              <a:gd name="connsiteX4" fmla="*/ 1966681 w 1966681"/>
              <a:gd name="connsiteY4" fmla="*/ 397855 h 477428"/>
              <a:gd name="connsiteX5" fmla="*/ 1887108 w 1966681"/>
              <a:gd name="connsiteY5" fmla="*/ 477428 h 477428"/>
              <a:gd name="connsiteX6" fmla="*/ 79573 w 1966681"/>
              <a:gd name="connsiteY6" fmla="*/ 477428 h 477428"/>
              <a:gd name="connsiteX7" fmla="*/ 0 w 1966681"/>
              <a:gd name="connsiteY7" fmla="*/ 397855 h 477428"/>
              <a:gd name="connsiteX8" fmla="*/ 0 w 1966681"/>
              <a:gd name="connsiteY8" fmla="*/ 79573 h 47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6681" h="477428" fill="none" extrusionOk="0">
                <a:moveTo>
                  <a:pt x="0" y="79573"/>
                </a:moveTo>
                <a:cubicBezTo>
                  <a:pt x="1688" y="39494"/>
                  <a:pt x="41584" y="1233"/>
                  <a:pt x="79573" y="0"/>
                </a:cubicBezTo>
                <a:cubicBezTo>
                  <a:pt x="741245" y="-18002"/>
                  <a:pt x="1190412" y="-110875"/>
                  <a:pt x="1887108" y="0"/>
                </a:cubicBezTo>
                <a:cubicBezTo>
                  <a:pt x="1930500" y="-2459"/>
                  <a:pt x="1963151" y="42858"/>
                  <a:pt x="1966681" y="79573"/>
                </a:cubicBezTo>
                <a:cubicBezTo>
                  <a:pt x="1950558" y="167675"/>
                  <a:pt x="1982944" y="247601"/>
                  <a:pt x="1966681" y="397855"/>
                </a:cubicBezTo>
                <a:cubicBezTo>
                  <a:pt x="1962415" y="439219"/>
                  <a:pt x="1931580" y="476822"/>
                  <a:pt x="1887108" y="477428"/>
                </a:cubicBezTo>
                <a:cubicBezTo>
                  <a:pt x="1350245" y="474423"/>
                  <a:pt x="843276" y="441677"/>
                  <a:pt x="79573" y="477428"/>
                </a:cubicBezTo>
                <a:cubicBezTo>
                  <a:pt x="43282" y="479396"/>
                  <a:pt x="-6217" y="435941"/>
                  <a:pt x="0" y="397855"/>
                </a:cubicBezTo>
                <a:cubicBezTo>
                  <a:pt x="536" y="340358"/>
                  <a:pt x="22349" y="219672"/>
                  <a:pt x="0" y="79573"/>
                </a:cubicBezTo>
                <a:close/>
              </a:path>
              <a:path w="1966681" h="477428" stroke="0" extrusionOk="0">
                <a:moveTo>
                  <a:pt x="0" y="79573"/>
                </a:moveTo>
                <a:cubicBezTo>
                  <a:pt x="511" y="34892"/>
                  <a:pt x="35185" y="3282"/>
                  <a:pt x="79573" y="0"/>
                </a:cubicBezTo>
                <a:cubicBezTo>
                  <a:pt x="837362" y="-17976"/>
                  <a:pt x="1573099" y="-144433"/>
                  <a:pt x="1887108" y="0"/>
                </a:cubicBezTo>
                <a:cubicBezTo>
                  <a:pt x="1932897" y="-46"/>
                  <a:pt x="1967595" y="34275"/>
                  <a:pt x="1966681" y="79573"/>
                </a:cubicBezTo>
                <a:cubicBezTo>
                  <a:pt x="1986792" y="112231"/>
                  <a:pt x="1985607" y="279925"/>
                  <a:pt x="1966681" y="397855"/>
                </a:cubicBezTo>
                <a:cubicBezTo>
                  <a:pt x="1969071" y="436868"/>
                  <a:pt x="1931440" y="476138"/>
                  <a:pt x="1887108" y="477428"/>
                </a:cubicBezTo>
                <a:cubicBezTo>
                  <a:pt x="1675369" y="585925"/>
                  <a:pt x="686145" y="593476"/>
                  <a:pt x="79573" y="477428"/>
                </a:cubicBezTo>
                <a:cubicBezTo>
                  <a:pt x="29263" y="475796"/>
                  <a:pt x="-4831" y="438220"/>
                  <a:pt x="0" y="397855"/>
                </a:cubicBezTo>
                <a:cubicBezTo>
                  <a:pt x="-14860" y="284104"/>
                  <a:pt x="5588" y="129560"/>
                  <a:pt x="0" y="79573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prstDash val="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2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القوائم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733932-3BD1-2BC0-659E-09F09ECEFC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08" y="1730339"/>
            <a:ext cx="9934575" cy="3595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9E850DF-533B-4776-17A6-89E2850FF5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077" y="2344049"/>
            <a:ext cx="1236739" cy="12367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318E06-CEC8-0A1D-0931-69A1DD3EF021}"/>
              </a:ext>
            </a:extLst>
          </p:cNvPr>
          <p:cNvSpPr txBox="1"/>
          <p:nvPr/>
        </p:nvSpPr>
        <p:spPr>
          <a:xfrm>
            <a:off x="8921692" y="94780"/>
            <a:ext cx="2357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ارتفاع محمل الربح = نمو وكفاءة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8222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CC3142-E794-EFF6-3827-04B1FEE66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5316D2-DE2F-48F1-8B7F-CA87B89E89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42B75BB-ACB4-5554-654E-4B33FDD19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6051" y="6033711"/>
            <a:ext cx="1142245" cy="669925"/>
          </a:xfrm>
        </p:spPr>
        <p:txBody>
          <a:bodyPr/>
          <a:lstStyle/>
          <a:p>
            <a:r>
              <a:rPr lang="ar-EG" sz="6000" dirty="0">
                <a:solidFill>
                  <a:schemeClr val="tx1"/>
                </a:solidFill>
              </a:rPr>
              <a:t>12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51E0A33-2168-0152-64EF-97EC95A047DF}"/>
              </a:ext>
            </a:extLst>
          </p:cNvPr>
          <p:cNvSpPr/>
          <p:nvPr/>
        </p:nvSpPr>
        <p:spPr>
          <a:xfrm>
            <a:off x="10239355" y="1664242"/>
            <a:ext cx="1811080" cy="477428"/>
          </a:xfrm>
          <a:custGeom>
            <a:avLst/>
            <a:gdLst>
              <a:gd name="connsiteX0" fmla="*/ 0 w 1811080"/>
              <a:gd name="connsiteY0" fmla="*/ 79573 h 477428"/>
              <a:gd name="connsiteX1" fmla="*/ 79573 w 1811080"/>
              <a:gd name="connsiteY1" fmla="*/ 0 h 477428"/>
              <a:gd name="connsiteX2" fmla="*/ 646737 w 1811080"/>
              <a:gd name="connsiteY2" fmla="*/ 0 h 477428"/>
              <a:gd name="connsiteX3" fmla="*/ 1213901 w 1811080"/>
              <a:gd name="connsiteY3" fmla="*/ 0 h 477428"/>
              <a:gd name="connsiteX4" fmla="*/ 1731507 w 1811080"/>
              <a:gd name="connsiteY4" fmla="*/ 0 h 477428"/>
              <a:gd name="connsiteX5" fmla="*/ 1811080 w 1811080"/>
              <a:gd name="connsiteY5" fmla="*/ 79573 h 477428"/>
              <a:gd name="connsiteX6" fmla="*/ 1811080 w 1811080"/>
              <a:gd name="connsiteY6" fmla="*/ 397855 h 477428"/>
              <a:gd name="connsiteX7" fmla="*/ 1731507 w 1811080"/>
              <a:gd name="connsiteY7" fmla="*/ 477428 h 477428"/>
              <a:gd name="connsiteX8" fmla="*/ 1164343 w 1811080"/>
              <a:gd name="connsiteY8" fmla="*/ 477428 h 477428"/>
              <a:gd name="connsiteX9" fmla="*/ 597179 w 1811080"/>
              <a:gd name="connsiteY9" fmla="*/ 477428 h 477428"/>
              <a:gd name="connsiteX10" fmla="*/ 79573 w 1811080"/>
              <a:gd name="connsiteY10" fmla="*/ 477428 h 477428"/>
              <a:gd name="connsiteX11" fmla="*/ 0 w 1811080"/>
              <a:gd name="connsiteY11" fmla="*/ 397855 h 477428"/>
              <a:gd name="connsiteX12" fmla="*/ 0 w 1811080"/>
              <a:gd name="connsiteY12" fmla="*/ 79573 h 47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11080" h="477428" fill="none" extrusionOk="0">
                <a:moveTo>
                  <a:pt x="0" y="79573"/>
                </a:moveTo>
                <a:cubicBezTo>
                  <a:pt x="-2938" y="33847"/>
                  <a:pt x="38075" y="-2827"/>
                  <a:pt x="79573" y="0"/>
                </a:cubicBezTo>
                <a:cubicBezTo>
                  <a:pt x="197119" y="9485"/>
                  <a:pt x="373886" y="28206"/>
                  <a:pt x="646737" y="0"/>
                </a:cubicBezTo>
                <a:cubicBezTo>
                  <a:pt x="919588" y="-28206"/>
                  <a:pt x="1051895" y="25873"/>
                  <a:pt x="1213901" y="0"/>
                </a:cubicBezTo>
                <a:cubicBezTo>
                  <a:pt x="1375907" y="-25873"/>
                  <a:pt x="1610954" y="-21311"/>
                  <a:pt x="1731507" y="0"/>
                </a:cubicBezTo>
                <a:cubicBezTo>
                  <a:pt x="1773839" y="-158"/>
                  <a:pt x="1819794" y="31342"/>
                  <a:pt x="1811080" y="79573"/>
                </a:cubicBezTo>
                <a:cubicBezTo>
                  <a:pt x="1824992" y="236489"/>
                  <a:pt x="1801117" y="267134"/>
                  <a:pt x="1811080" y="397855"/>
                </a:cubicBezTo>
                <a:cubicBezTo>
                  <a:pt x="1805098" y="441626"/>
                  <a:pt x="1771098" y="468281"/>
                  <a:pt x="1731507" y="477428"/>
                </a:cubicBezTo>
                <a:cubicBezTo>
                  <a:pt x="1555036" y="457078"/>
                  <a:pt x="1288349" y="460330"/>
                  <a:pt x="1164343" y="477428"/>
                </a:cubicBezTo>
                <a:cubicBezTo>
                  <a:pt x="1040337" y="494526"/>
                  <a:pt x="773953" y="466651"/>
                  <a:pt x="597179" y="477428"/>
                </a:cubicBezTo>
                <a:cubicBezTo>
                  <a:pt x="420405" y="488205"/>
                  <a:pt x="269893" y="463841"/>
                  <a:pt x="79573" y="477428"/>
                </a:cubicBezTo>
                <a:cubicBezTo>
                  <a:pt x="34918" y="474702"/>
                  <a:pt x="-7553" y="434334"/>
                  <a:pt x="0" y="397855"/>
                </a:cubicBezTo>
                <a:cubicBezTo>
                  <a:pt x="11510" y="281660"/>
                  <a:pt x="13398" y="192394"/>
                  <a:pt x="0" y="79573"/>
                </a:cubicBezTo>
                <a:close/>
              </a:path>
              <a:path w="1811080" h="477428" stroke="0" extrusionOk="0">
                <a:moveTo>
                  <a:pt x="0" y="79573"/>
                </a:moveTo>
                <a:cubicBezTo>
                  <a:pt x="4861" y="28644"/>
                  <a:pt x="34545" y="8048"/>
                  <a:pt x="79573" y="0"/>
                </a:cubicBezTo>
                <a:cubicBezTo>
                  <a:pt x="200471" y="18390"/>
                  <a:pt x="483050" y="4513"/>
                  <a:pt x="630218" y="0"/>
                </a:cubicBezTo>
                <a:cubicBezTo>
                  <a:pt x="777387" y="-4513"/>
                  <a:pt x="983721" y="-20134"/>
                  <a:pt x="1213901" y="0"/>
                </a:cubicBezTo>
                <a:cubicBezTo>
                  <a:pt x="1444081" y="20134"/>
                  <a:pt x="1546464" y="9546"/>
                  <a:pt x="1731507" y="0"/>
                </a:cubicBezTo>
                <a:cubicBezTo>
                  <a:pt x="1771936" y="4726"/>
                  <a:pt x="1810625" y="28039"/>
                  <a:pt x="1811080" y="79573"/>
                </a:cubicBezTo>
                <a:cubicBezTo>
                  <a:pt x="1817069" y="200114"/>
                  <a:pt x="1803718" y="310329"/>
                  <a:pt x="1811080" y="397855"/>
                </a:cubicBezTo>
                <a:cubicBezTo>
                  <a:pt x="1810088" y="441548"/>
                  <a:pt x="1771728" y="474665"/>
                  <a:pt x="1731507" y="477428"/>
                </a:cubicBezTo>
                <a:cubicBezTo>
                  <a:pt x="1485612" y="461185"/>
                  <a:pt x="1326606" y="476367"/>
                  <a:pt x="1164343" y="477428"/>
                </a:cubicBezTo>
                <a:cubicBezTo>
                  <a:pt x="1002080" y="478489"/>
                  <a:pt x="738449" y="467760"/>
                  <a:pt x="597179" y="477428"/>
                </a:cubicBezTo>
                <a:cubicBezTo>
                  <a:pt x="455909" y="487096"/>
                  <a:pt x="296400" y="484297"/>
                  <a:pt x="79573" y="477428"/>
                </a:cubicBezTo>
                <a:cubicBezTo>
                  <a:pt x="40267" y="481784"/>
                  <a:pt x="-2183" y="437890"/>
                  <a:pt x="0" y="397855"/>
                </a:cubicBezTo>
                <a:cubicBezTo>
                  <a:pt x="9757" y="282663"/>
                  <a:pt x="-9897" y="206568"/>
                  <a:pt x="0" y="79573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16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قائمة الدخل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69DF869-3022-5999-73E6-03E1CB9659E0}"/>
              </a:ext>
            </a:extLst>
          </p:cNvPr>
          <p:cNvSpPr/>
          <p:nvPr/>
        </p:nvSpPr>
        <p:spPr>
          <a:xfrm>
            <a:off x="10098940" y="912003"/>
            <a:ext cx="1966681" cy="477428"/>
          </a:xfrm>
          <a:custGeom>
            <a:avLst/>
            <a:gdLst>
              <a:gd name="connsiteX0" fmla="*/ 0 w 1966681"/>
              <a:gd name="connsiteY0" fmla="*/ 79573 h 477428"/>
              <a:gd name="connsiteX1" fmla="*/ 79573 w 1966681"/>
              <a:gd name="connsiteY1" fmla="*/ 0 h 477428"/>
              <a:gd name="connsiteX2" fmla="*/ 1887108 w 1966681"/>
              <a:gd name="connsiteY2" fmla="*/ 0 h 477428"/>
              <a:gd name="connsiteX3" fmla="*/ 1966681 w 1966681"/>
              <a:gd name="connsiteY3" fmla="*/ 79573 h 477428"/>
              <a:gd name="connsiteX4" fmla="*/ 1966681 w 1966681"/>
              <a:gd name="connsiteY4" fmla="*/ 397855 h 477428"/>
              <a:gd name="connsiteX5" fmla="*/ 1887108 w 1966681"/>
              <a:gd name="connsiteY5" fmla="*/ 477428 h 477428"/>
              <a:gd name="connsiteX6" fmla="*/ 79573 w 1966681"/>
              <a:gd name="connsiteY6" fmla="*/ 477428 h 477428"/>
              <a:gd name="connsiteX7" fmla="*/ 0 w 1966681"/>
              <a:gd name="connsiteY7" fmla="*/ 397855 h 477428"/>
              <a:gd name="connsiteX8" fmla="*/ 0 w 1966681"/>
              <a:gd name="connsiteY8" fmla="*/ 79573 h 47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6681" h="477428" fill="none" extrusionOk="0">
                <a:moveTo>
                  <a:pt x="0" y="79573"/>
                </a:moveTo>
                <a:cubicBezTo>
                  <a:pt x="1688" y="39494"/>
                  <a:pt x="41584" y="1233"/>
                  <a:pt x="79573" y="0"/>
                </a:cubicBezTo>
                <a:cubicBezTo>
                  <a:pt x="741245" y="-18002"/>
                  <a:pt x="1190412" y="-110875"/>
                  <a:pt x="1887108" y="0"/>
                </a:cubicBezTo>
                <a:cubicBezTo>
                  <a:pt x="1930500" y="-2459"/>
                  <a:pt x="1963151" y="42858"/>
                  <a:pt x="1966681" y="79573"/>
                </a:cubicBezTo>
                <a:cubicBezTo>
                  <a:pt x="1950558" y="167675"/>
                  <a:pt x="1982944" y="247601"/>
                  <a:pt x="1966681" y="397855"/>
                </a:cubicBezTo>
                <a:cubicBezTo>
                  <a:pt x="1962415" y="439219"/>
                  <a:pt x="1931580" y="476822"/>
                  <a:pt x="1887108" y="477428"/>
                </a:cubicBezTo>
                <a:cubicBezTo>
                  <a:pt x="1350245" y="474423"/>
                  <a:pt x="843276" y="441677"/>
                  <a:pt x="79573" y="477428"/>
                </a:cubicBezTo>
                <a:cubicBezTo>
                  <a:pt x="43282" y="479396"/>
                  <a:pt x="-6217" y="435941"/>
                  <a:pt x="0" y="397855"/>
                </a:cubicBezTo>
                <a:cubicBezTo>
                  <a:pt x="536" y="340358"/>
                  <a:pt x="22349" y="219672"/>
                  <a:pt x="0" y="79573"/>
                </a:cubicBezTo>
                <a:close/>
              </a:path>
              <a:path w="1966681" h="477428" stroke="0" extrusionOk="0">
                <a:moveTo>
                  <a:pt x="0" y="79573"/>
                </a:moveTo>
                <a:cubicBezTo>
                  <a:pt x="511" y="34892"/>
                  <a:pt x="35185" y="3282"/>
                  <a:pt x="79573" y="0"/>
                </a:cubicBezTo>
                <a:cubicBezTo>
                  <a:pt x="837362" y="-17976"/>
                  <a:pt x="1573099" y="-144433"/>
                  <a:pt x="1887108" y="0"/>
                </a:cubicBezTo>
                <a:cubicBezTo>
                  <a:pt x="1932897" y="-46"/>
                  <a:pt x="1967595" y="34275"/>
                  <a:pt x="1966681" y="79573"/>
                </a:cubicBezTo>
                <a:cubicBezTo>
                  <a:pt x="1986792" y="112231"/>
                  <a:pt x="1985607" y="279925"/>
                  <a:pt x="1966681" y="397855"/>
                </a:cubicBezTo>
                <a:cubicBezTo>
                  <a:pt x="1969071" y="436868"/>
                  <a:pt x="1931440" y="476138"/>
                  <a:pt x="1887108" y="477428"/>
                </a:cubicBezTo>
                <a:cubicBezTo>
                  <a:pt x="1675369" y="585925"/>
                  <a:pt x="686145" y="593476"/>
                  <a:pt x="79573" y="477428"/>
                </a:cubicBezTo>
                <a:cubicBezTo>
                  <a:pt x="29263" y="475796"/>
                  <a:pt x="-4831" y="438220"/>
                  <a:pt x="0" y="397855"/>
                </a:cubicBezTo>
                <a:cubicBezTo>
                  <a:pt x="-14860" y="284104"/>
                  <a:pt x="5588" y="129560"/>
                  <a:pt x="0" y="79573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prstDash val="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2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القوائم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7ADED0-A620-0529-B173-895CE65B3E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34" y="1434064"/>
            <a:ext cx="9934575" cy="3933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2A96E1A-E842-0304-1F21-062C2CE960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077" y="2344049"/>
            <a:ext cx="1236739" cy="123673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2318572-8460-AB29-48CE-C49E633EF5CA}"/>
              </a:ext>
            </a:extLst>
          </p:cNvPr>
          <p:cNvSpPr/>
          <p:nvPr/>
        </p:nvSpPr>
        <p:spPr>
          <a:xfrm>
            <a:off x="6643484" y="5698749"/>
            <a:ext cx="3276239" cy="6699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التكلفة الكلية / إجمالي الإيرادات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5AB460-FD5B-C70D-F0D6-0A5F3F79693A}"/>
              </a:ext>
            </a:extLst>
          </p:cNvPr>
          <p:cNvSpPr txBox="1"/>
          <p:nvPr/>
        </p:nvSpPr>
        <p:spPr>
          <a:xfrm>
            <a:off x="8921692" y="94780"/>
            <a:ext cx="23573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1100" dirty="0">
                <a:latin typeface="Calibri Light" panose="020F0302020204030204" pitchFamily="34" charset="0"/>
                <a:cs typeface="Calibri Light" panose="020F0302020204030204" pitchFamily="34" charset="0"/>
              </a:rPr>
              <a:t>انخفاص مصاريف التشغيل دليل كفاءة الإدارة</a:t>
            </a:r>
            <a:endParaRPr lang="en-US" sz="1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7812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EFEA62-A067-9141-DA60-8CF5D2B98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2268EB-7AA2-C22A-6CBB-0D2FB41209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CEEAC54-7606-0341-05F2-F05859EA4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9606" y="6089816"/>
            <a:ext cx="1142245" cy="669925"/>
          </a:xfrm>
        </p:spPr>
        <p:txBody>
          <a:bodyPr/>
          <a:lstStyle/>
          <a:p>
            <a:r>
              <a:rPr lang="ar-EG" sz="6000" dirty="0">
                <a:solidFill>
                  <a:schemeClr val="tx1"/>
                </a:solidFill>
              </a:rPr>
              <a:t>13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C001849-16EB-B17E-E6A1-B7D259B114AC}"/>
              </a:ext>
            </a:extLst>
          </p:cNvPr>
          <p:cNvSpPr/>
          <p:nvPr/>
        </p:nvSpPr>
        <p:spPr>
          <a:xfrm>
            <a:off x="10239355" y="1664242"/>
            <a:ext cx="1811080" cy="477428"/>
          </a:xfrm>
          <a:custGeom>
            <a:avLst/>
            <a:gdLst>
              <a:gd name="connsiteX0" fmla="*/ 0 w 1811080"/>
              <a:gd name="connsiteY0" fmla="*/ 79573 h 477428"/>
              <a:gd name="connsiteX1" fmla="*/ 79573 w 1811080"/>
              <a:gd name="connsiteY1" fmla="*/ 0 h 477428"/>
              <a:gd name="connsiteX2" fmla="*/ 646737 w 1811080"/>
              <a:gd name="connsiteY2" fmla="*/ 0 h 477428"/>
              <a:gd name="connsiteX3" fmla="*/ 1213901 w 1811080"/>
              <a:gd name="connsiteY3" fmla="*/ 0 h 477428"/>
              <a:gd name="connsiteX4" fmla="*/ 1731507 w 1811080"/>
              <a:gd name="connsiteY4" fmla="*/ 0 h 477428"/>
              <a:gd name="connsiteX5" fmla="*/ 1811080 w 1811080"/>
              <a:gd name="connsiteY5" fmla="*/ 79573 h 477428"/>
              <a:gd name="connsiteX6" fmla="*/ 1811080 w 1811080"/>
              <a:gd name="connsiteY6" fmla="*/ 397855 h 477428"/>
              <a:gd name="connsiteX7" fmla="*/ 1731507 w 1811080"/>
              <a:gd name="connsiteY7" fmla="*/ 477428 h 477428"/>
              <a:gd name="connsiteX8" fmla="*/ 1164343 w 1811080"/>
              <a:gd name="connsiteY8" fmla="*/ 477428 h 477428"/>
              <a:gd name="connsiteX9" fmla="*/ 597179 w 1811080"/>
              <a:gd name="connsiteY9" fmla="*/ 477428 h 477428"/>
              <a:gd name="connsiteX10" fmla="*/ 79573 w 1811080"/>
              <a:gd name="connsiteY10" fmla="*/ 477428 h 477428"/>
              <a:gd name="connsiteX11" fmla="*/ 0 w 1811080"/>
              <a:gd name="connsiteY11" fmla="*/ 397855 h 477428"/>
              <a:gd name="connsiteX12" fmla="*/ 0 w 1811080"/>
              <a:gd name="connsiteY12" fmla="*/ 79573 h 47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11080" h="477428" fill="none" extrusionOk="0">
                <a:moveTo>
                  <a:pt x="0" y="79573"/>
                </a:moveTo>
                <a:cubicBezTo>
                  <a:pt x="-2938" y="33847"/>
                  <a:pt x="38075" y="-2827"/>
                  <a:pt x="79573" y="0"/>
                </a:cubicBezTo>
                <a:cubicBezTo>
                  <a:pt x="197119" y="9485"/>
                  <a:pt x="373886" y="28206"/>
                  <a:pt x="646737" y="0"/>
                </a:cubicBezTo>
                <a:cubicBezTo>
                  <a:pt x="919588" y="-28206"/>
                  <a:pt x="1051895" y="25873"/>
                  <a:pt x="1213901" y="0"/>
                </a:cubicBezTo>
                <a:cubicBezTo>
                  <a:pt x="1375907" y="-25873"/>
                  <a:pt x="1610954" y="-21311"/>
                  <a:pt x="1731507" y="0"/>
                </a:cubicBezTo>
                <a:cubicBezTo>
                  <a:pt x="1773839" y="-158"/>
                  <a:pt x="1819794" y="31342"/>
                  <a:pt x="1811080" y="79573"/>
                </a:cubicBezTo>
                <a:cubicBezTo>
                  <a:pt x="1824992" y="236489"/>
                  <a:pt x="1801117" y="267134"/>
                  <a:pt x="1811080" y="397855"/>
                </a:cubicBezTo>
                <a:cubicBezTo>
                  <a:pt x="1805098" y="441626"/>
                  <a:pt x="1771098" y="468281"/>
                  <a:pt x="1731507" y="477428"/>
                </a:cubicBezTo>
                <a:cubicBezTo>
                  <a:pt x="1555036" y="457078"/>
                  <a:pt x="1288349" y="460330"/>
                  <a:pt x="1164343" y="477428"/>
                </a:cubicBezTo>
                <a:cubicBezTo>
                  <a:pt x="1040337" y="494526"/>
                  <a:pt x="773953" y="466651"/>
                  <a:pt x="597179" y="477428"/>
                </a:cubicBezTo>
                <a:cubicBezTo>
                  <a:pt x="420405" y="488205"/>
                  <a:pt x="269893" y="463841"/>
                  <a:pt x="79573" y="477428"/>
                </a:cubicBezTo>
                <a:cubicBezTo>
                  <a:pt x="34918" y="474702"/>
                  <a:pt x="-7553" y="434334"/>
                  <a:pt x="0" y="397855"/>
                </a:cubicBezTo>
                <a:cubicBezTo>
                  <a:pt x="11510" y="281660"/>
                  <a:pt x="13398" y="192394"/>
                  <a:pt x="0" y="79573"/>
                </a:cubicBezTo>
                <a:close/>
              </a:path>
              <a:path w="1811080" h="477428" stroke="0" extrusionOk="0">
                <a:moveTo>
                  <a:pt x="0" y="79573"/>
                </a:moveTo>
                <a:cubicBezTo>
                  <a:pt x="4861" y="28644"/>
                  <a:pt x="34545" y="8048"/>
                  <a:pt x="79573" y="0"/>
                </a:cubicBezTo>
                <a:cubicBezTo>
                  <a:pt x="200471" y="18390"/>
                  <a:pt x="483050" y="4513"/>
                  <a:pt x="630218" y="0"/>
                </a:cubicBezTo>
                <a:cubicBezTo>
                  <a:pt x="777387" y="-4513"/>
                  <a:pt x="983721" y="-20134"/>
                  <a:pt x="1213901" y="0"/>
                </a:cubicBezTo>
                <a:cubicBezTo>
                  <a:pt x="1444081" y="20134"/>
                  <a:pt x="1546464" y="9546"/>
                  <a:pt x="1731507" y="0"/>
                </a:cubicBezTo>
                <a:cubicBezTo>
                  <a:pt x="1771936" y="4726"/>
                  <a:pt x="1810625" y="28039"/>
                  <a:pt x="1811080" y="79573"/>
                </a:cubicBezTo>
                <a:cubicBezTo>
                  <a:pt x="1817069" y="200114"/>
                  <a:pt x="1803718" y="310329"/>
                  <a:pt x="1811080" y="397855"/>
                </a:cubicBezTo>
                <a:cubicBezTo>
                  <a:pt x="1810088" y="441548"/>
                  <a:pt x="1771728" y="474665"/>
                  <a:pt x="1731507" y="477428"/>
                </a:cubicBezTo>
                <a:cubicBezTo>
                  <a:pt x="1485612" y="461185"/>
                  <a:pt x="1326606" y="476367"/>
                  <a:pt x="1164343" y="477428"/>
                </a:cubicBezTo>
                <a:cubicBezTo>
                  <a:pt x="1002080" y="478489"/>
                  <a:pt x="738449" y="467760"/>
                  <a:pt x="597179" y="477428"/>
                </a:cubicBezTo>
                <a:cubicBezTo>
                  <a:pt x="455909" y="487096"/>
                  <a:pt x="296400" y="484297"/>
                  <a:pt x="79573" y="477428"/>
                </a:cubicBezTo>
                <a:cubicBezTo>
                  <a:pt x="40267" y="481784"/>
                  <a:pt x="-2183" y="437890"/>
                  <a:pt x="0" y="397855"/>
                </a:cubicBezTo>
                <a:cubicBezTo>
                  <a:pt x="9757" y="282663"/>
                  <a:pt x="-9897" y="206568"/>
                  <a:pt x="0" y="79573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16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قائمة الدخل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C64900F-1D42-412B-777D-92CDE1923970}"/>
              </a:ext>
            </a:extLst>
          </p:cNvPr>
          <p:cNvSpPr/>
          <p:nvPr/>
        </p:nvSpPr>
        <p:spPr>
          <a:xfrm>
            <a:off x="10098940" y="912003"/>
            <a:ext cx="1966681" cy="477428"/>
          </a:xfrm>
          <a:custGeom>
            <a:avLst/>
            <a:gdLst>
              <a:gd name="connsiteX0" fmla="*/ 0 w 1966681"/>
              <a:gd name="connsiteY0" fmla="*/ 79573 h 477428"/>
              <a:gd name="connsiteX1" fmla="*/ 79573 w 1966681"/>
              <a:gd name="connsiteY1" fmla="*/ 0 h 477428"/>
              <a:gd name="connsiteX2" fmla="*/ 1887108 w 1966681"/>
              <a:gd name="connsiteY2" fmla="*/ 0 h 477428"/>
              <a:gd name="connsiteX3" fmla="*/ 1966681 w 1966681"/>
              <a:gd name="connsiteY3" fmla="*/ 79573 h 477428"/>
              <a:gd name="connsiteX4" fmla="*/ 1966681 w 1966681"/>
              <a:gd name="connsiteY4" fmla="*/ 397855 h 477428"/>
              <a:gd name="connsiteX5" fmla="*/ 1887108 w 1966681"/>
              <a:gd name="connsiteY5" fmla="*/ 477428 h 477428"/>
              <a:gd name="connsiteX6" fmla="*/ 79573 w 1966681"/>
              <a:gd name="connsiteY6" fmla="*/ 477428 h 477428"/>
              <a:gd name="connsiteX7" fmla="*/ 0 w 1966681"/>
              <a:gd name="connsiteY7" fmla="*/ 397855 h 477428"/>
              <a:gd name="connsiteX8" fmla="*/ 0 w 1966681"/>
              <a:gd name="connsiteY8" fmla="*/ 79573 h 47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6681" h="477428" fill="none" extrusionOk="0">
                <a:moveTo>
                  <a:pt x="0" y="79573"/>
                </a:moveTo>
                <a:cubicBezTo>
                  <a:pt x="1688" y="39494"/>
                  <a:pt x="41584" y="1233"/>
                  <a:pt x="79573" y="0"/>
                </a:cubicBezTo>
                <a:cubicBezTo>
                  <a:pt x="741245" y="-18002"/>
                  <a:pt x="1190412" y="-110875"/>
                  <a:pt x="1887108" y="0"/>
                </a:cubicBezTo>
                <a:cubicBezTo>
                  <a:pt x="1930500" y="-2459"/>
                  <a:pt x="1963151" y="42858"/>
                  <a:pt x="1966681" y="79573"/>
                </a:cubicBezTo>
                <a:cubicBezTo>
                  <a:pt x="1950558" y="167675"/>
                  <a:pt x="1982944" y="247601"/>
                  <a:pt x="1966681" y="397855"/>
                </a:cubicBezTo>
                <a:cubicBezTo>
                  <a:pt x="1962415" y="439219"/>
                  <a:pt x="1931580" y="476822"/>
                  <a:pt x="1887108" y="477428"/>
                </a:cubicBezTo>
                <a:cubicBezTo>
                  <a:pt x="1350245" y="474423"/>
                  <a:pt x="843276" y="441677"/>
                  <a:pt x="79573" y="477428"/>
                </a:cubicBezTo>
                <a:cubicBezTo>
                  <a:pt x="43282" y="479396"/>
                  <a:pt x="-6217" y="435941"/>
                  <a:pt x="0" y="397855"/>
                </a:cubicBezTo>
                <a:cubicBezTo>
                  <a:pt x="536" y="340358"/>
                  <a:pt x="22349" y="219672"/>
                  <a:pt x="0" y="79573"/>
                </a:cubicBezTo>
                <a:close/>
              </a:path>
              <a:path w="1966681" h="477428" stroke="0" extrusionOk="0">
                <a:moveTo>
                  <a:pt x="0" y="79573"/>
                </a:moveTo>
                <a:cubicBezTo>
                  <a:pt x="511" y="34892"/>
                  <a:pt x="35185" y="3282"/>
                  <a:pt x="79573" y="0"/>
                </a:cubicBezTo>
                <a:cubicBezTo>
                  <a:pt x="837362" y="-17976"/>
                  <a:pt x="1573099" y="-144433"/>
                  <a:pt x="1887108" y="0"/>
                </a:cubicBezTo>
                <a:cubicBezTo>
                  <a:pt x="1932897" y="-46"/>
                  <a:pt x="1967595" y="34275"/>
                  <a:pt x="1966681" y="79573"/>
                </a:cubicBezTo>
                <a:cubicBezTo>
                  <a:pt x="1986792" y="112231"/>
                  <a:pt x="1985607" y="279925"/>
                  <a:pt x="1966681" y="397855"/>
                </a:cubicBezTo>
                <a:cubicBezTo>
                  <a:pt x="1969071" y="436868"/>
                  <a:pt x="1931440" y="476138"/>
                  <a:pt x="1887108" y="477428"/>
                </a:cubicBezTo>
                <a:cubicBezTo>
                  <a:pt x="1675369" y="585925"/>
                  <a:pt x="686145" y="593476"/>
                  <a:pt x="79573" y="477428"/>
                </a:cubicBezTo>
                <a:cubicBezTo>
                  <a:pt x="29263" y="475796"/>
                  <a:pt x="-4831" y="438220"/>
                  <a:pt x="0" y="397855"/>
                </a:cubicBezTo>
                <a:cubicBezTo>
                  <a:pt x="-14860" y="284104"/>
                  <a:pt x="5588" y="129560"/>
                  <a:pt x="0" y="79573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prstDash val="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2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القوائم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956D16-CC79-08F5-5D64-9274AEAECC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96" y="875966"/>
            <a:ext cx="9726965" cy="44717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8395DC1-BB33-FF2D-4E71-7B2C20C2B3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077" y="2344049"/>
            <a:ext cx="1236739" cy="12367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2066F9-B0F0-5134-C34B-797D5AB8517D}"/>
              </a:ext>
            </a:extLst>
          </p:cNvPr>
          <p:cNvSpPr txBox="1"/>
          <p:nvPr/>
        </p:nvSpPr>
        <p:spPr>
          <a:xfrm>
            <a:off x="8921692" y="94780"/>
            <a:ext cx="2357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دخل التشغيل = روح البيزنس موديل</a:t>
            </a:r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2664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FE9D1C-5780-B9E9-F223-650A415E65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B4AEE3-EF02-63F5-F386-151F58228E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1329964-79CA-56A7-ED45-734A926C9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9911" y="5990517"/>
            <a:ext cx="1142245" cy="669925"/>
          </a:xfrm>
        </p:spPr>
        <p:txBody>
          <a:bodyPr/>
          <a:lstStyle/>
          <a:p>
            <a:r>
              <a:rPr lang="ar-EG" sz="6000" dirty="0">
                <a:solidFill>
                  <a:schemeClr val="tx1"/>
                </a:solidFill>
              </a:rPr>
              <a:t>14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9280030-1577-DF2D-95CE-D0D04A0620C5}"/>
              </a:ext>
            </a:extLst>
          </p:cNvPr>
          <p:cNvSpPr/>
          <p:nvPr/>
        </p:nvSpPr>
        <p:spPr>
          <a:xfrm>
            <a:off x="10239355" y="1664242"/>
            <a:ext cx="1811080" cy="477428"/>
          </a:xfrm>
          <a:custGeom>
            <a:avLst/>
            <a:gdLst>
              <a:gd name="connsiteX0" fmla="*/ 0 w 1811080"/>
              <a:gd name="connsiteY0" fmla="*/ 79573 h 477428"/>
              <a:gd name="connsiteX1" fmla="*/ 79573 w 1811080"/>
              <a:gd name="connsiteY1" fmla="*/ 0 h 477428"/>
              <a:gd name="connsiteX2" fmla="*/ 646737 w 1811080"/>
              <a:gd name="connsiteY2" fmla="*/ 0 h 477428"/>
              <a:gd name="connsiteX3" fmla="*/ 1213901 w 1811080"/>
              <a:gd name="connsiteY3" fmla="*/ 0 h 477428"/>
              <a:gd name="connsiteX4" fmla="*/ 1731507 w 1811080"/>
              <a:gd name="connsiteY4" fmla="*/ 0 h 477428"/>
              <a:gd name="connsiteX5" fmla="*/ 1811080 w 1811080"/>
              <a:gd name="connsiteY5" fmla="*/ 79573 h 477428"/>
              <a:gd name="connsiteX6" fmla="*/ 1811080 w 1811080"/>
              <a:gd name="connsiteY6" fmla="*/ 397855 h 477428"/>
              <a:gd name="connsiteX7" fmla="*/ 1731507 w 1811080"/>
              <a:gd name="connsiteY7" fmla="*/ 477428 h 477428"/>
              <a:gd name="connsiteX8" fmla="*/ 1164343 w 1811080"/>
              <a:gd name="connsiteY8" fmla="*/ 477428 h 477428"/>
              <a:gd name="connsiteX9" fmla="*/ 597179 w 1811080"/>
              <a:gd name="connsiteY9" fmla="*/ 477428 h 477428"/>
              <a:gd name="connsiteX10" fmla="*/ 79573 w 1811080"/>
              <a:gd name="connsiteY10" fmla="*/ 477428 h 477428"/>
              <a:gd name="connsiteX11" fmla="*/ 0 w 1811080"/>
              <a:gd name="connsiteY11" fmla="*/ 397855 h 477428"/>
              <a:gd name="connsiteX12" fmla="*/ 0 w 1811080"/>
              <a:gd name="connsiteY12" fmla="*/ 79573 h 47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11080" h="477428" fill="none" extrusionOk="0">
                <a:moveTo>
                  <a:pt x="0" y="79573"/>
                </a:moveTo>
                <a:cubicBezTo>
                  <a:pt x="-2938" y="33847"/>
                  <a:pt x="38075" y="-2827"/>
                  <a:pt x="79573" y="0"/>
                </a:cubicBezTo>
                <a:cubicBezTo>
                  <a:pt x="197119" y="9485"/>
                  <a:pt x="373886" y="28206"/>
                  <a:pt x="646737" y="0"/>
                </a:cubicBezTo>
                <a:cubicBezTo>
                  <a:pt x="919588" y="-28206"/>
                  <a:pt x="1051895" y="25873"/>
                  <a:pt x="1213901" y="0"/>
                </a:cubicBezTo>
                <a:cubicBezTo>
                  <a:pt x="1375907" y="-25873"/>
                  <a:pt x="1610954" y="-21311"/>
                  <a:pt x="1731507" y="0"/>
                </a:cubicBezTo>
                <a:cubicBezTo>
                  <a:pt x="1773839" y="-158"/>
                  <a:pt x="1819794" y="31342"/>
                  <a:pt x="1811080" y="79573"/>
                </a:cubicBezTo>
                <a:cubicBezTo>
                  <a:pt x="1824992" y="236489"/>
                  <a:pt x="1801117" y="267134"/>
                  <a:pt x="1811080" y="397855"/>
                </a:cubicBezTo>
                <a:cubicBezTo>
                  <a:pt x="1805098" y="441626"/>
                  <a:pt x="1771098" y="468281"/>
                  <a:pt x="1731507" y="477428"/>
                </a:cubicBezTo>
                <a:cubicBezTo>
                  <a:pt x="1555036" y="457078"/>
                  <a:pt x="1288349" y="460330"/>
                  <a:pt x="1164343" y="477428"/>
                </a:cubicBezTo>
                <a:cubicBezTo>
                  <a:pt x="1040337" y="494526"/>
                  <a:pt x="773953" y="466651"/>
                  <a:pt x="597179" y="477428"/>
                </a:cubicBezTo>
                <a:cubicBezTo>
                  <a:pt x="420405" y="488205"/>
                  <a:pt x="269893" y="463841"/>
                  <a:pt x="79573" y="477428"/>
                </a:cubicBezTo>
                <a:cubicBezTo>
                  <a:pt x="34918" y="474702"/>
                  <a:pt x="-7553" y="434334"/>
                  <a:pt x="0" y="397855"/>
                </a:cubicBezTo>
                <a:cubicBezTo>
                  <a:pt x="11510" y="281660"/>
                  <a:pt x="13398" y="192394"/>
                  <a:pt x="0" y="79573"/>
                </a:cubicBezTo>
                <a:close/>
              </a:path>
              <a:path w="1811080" h="477428" stroke="0" extrusionOk="0">
                <a:moveTo>
                  <a:pt x="0" y="79573"/>
                </a:moveTo>
                <a:cubicBezTo>
                  <a:pt x="4861" y="28644"/>
                  <a:pt x="34545" y="8048"/>
                  <a:pt x="79573" y="0"/>
                </a:cubicBezTo>
                <a:cubicBezTo>
                  <a:pt x="200471" y="18390"/>
                  <a:pt x="483050" y="4513"/>
                  <a:pt x="630218" y="0"/>
                </a:cubicBezTo>
                <a:cubicBezTo>
                  <a:pt x="777387" y="-4513"/>
                  <a:pt x="983721" y="-20134"/>
                  <a:pt x="1213901" y="0"/>
                </a:cubicBezTo>
                <a:cubicBezTo>
                  <a:pt x="1444081" y="20134"/>
                  <a:pt x="1546464" y="9546"/>
                  <a:pt x="1731507" y="0"/>
                </a:cubicBezTo>
                <a:cubicBezTo>
                  <a:pt x="1771936" y="4726"/>
                  <a:pt x="1810625" y="28039"/>
                  <a:pt x="1811080" y="79573"/>
                </a:cubicBezTo>
                <a:cubicBezTo>
                  <a:pt x="1817069" y="200114"/>
                  <a:pt x="1803718" y="310329"/>
                  <a:pt x="1811080" y="397855"/>
                </a:cubicBezTo>
                <a:cubicBezTo>
                  <a:pt x="1810088" y="441548"/>
                  <a:pt x="1771728" y="474665"/>
                  <a:pt x="1731507" y="477428"/>
                </a:cubicBezTo>
                <a:cubicBezTo>
                  <a:pt x="1485612" y="461185"/>
                  <a:pt x="1326606" y="476367"/>
                  <a:pt x="1164343" y="477428"/>
                </a:cubicBezTo>
                <a:cubicBezTo>
                  <a:pt x="1002080" y="478489"/>
                  <a:pt x="738449" y="467760"/>
                  <a:pt x="597179" y="477428"/>
                </a:cubicBezTo>
                <a:cubicBezTo>
                  <a:pt x="455909" y="487096"/>
                  <a:pt x="296400" y="484297"/>
                  <a:pt x="79573" y="477428"/>
                </a:cubicBezTo>
                <a:cubicBezTo>
                  <a:pt x="40267" y="481784"/>
                  <a:pt x="-2183" y="437890"/>
                  <a:pt x="0" y="397855"/>
                </a:cubicBezTo>
                <a:cubicBezTo>
                  <a:pt x="9757" y="282663"/>
                  <a:pt x="-9897" y="206568"/>
                  <a:pt x="0" y="79573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16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قائمة الدخل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49055B1-0BCD-AEE5-C891-103F8F3613CE}"/>
              </a:ext>
            </a:extLst>
          </p:cNvPr>
          <p:cNvSpPr/>
          <p:nvPr/>
        </p:nvSpPr>
        <p:spPr>
          <a:xfrm>
            <a:off x="10098940" y="912003"/>
            <a:ext cx="1966681" cy="477428"/>
          </a:xfrm>
          <a:custGeom>
            <a:avLst/>
            <a:gdLst>
              <a:gd name="connsiteX0" fmla="*/ 0 w 1966681"/>
              <a:gd name="connsiteY0" fmla="*/ 79573 h 477428"/>
              <a:gd name="connsiteX1" fmla="*/ 79573 w 1966681"/>
              <a:gd name="connsiteY1" fmla="*/ 0 h 477428"/>
              <a:gd name="connsiteX2" fmla="*/ 1887108 w 1966681"/>
              <a:gd name="connsiteY2" fmla="*/ 0 h 477428"/>
              <a:gd name="connsiteX3" fmla="*/ 1966681 w 1966681"/>
              <a:gd name="connsiteY3" fmla="*/ 79573 h 477428"/>
              <a:gd name="connsiteX4" fmla="*/ 1966681 w 1966681"/>
              <a:gd name="connsiteY4" fmla="*/ 397855 h 477428"/>
              <a:gd name="connsiteX5" fmla="*/ 1887108 w 1966681"/>
              <a:gd name="connsiteY5" fmla="*/ 477428 h 477428"/>
              <a:gd name="connsiteX6" fmla="*/ 79573 w 1966681"/>
              <a:gd name="connsiteY6" fmla="*/ 477428 h 477428"/>
              <a:gd name="connsiteX7" fmla="*/ 0 w 1966681"/>
              <a:gd name="connsiteY7" fmla="*/ 397855 h 477428"/>
              <a:gd name="connsiteX8" fmla="*/ 0 w 1966681"/>
              <a:gd name="connsiteY8" fmla="*/ 79573 h 47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6681" h="477428" fill="none" extrusionOk="0">
                <a:moveTo>
                  <a:pt x="0" y="79573"/>
                </a:moveTo>
                <a:cubicBezTo>
                  <a:pt x="1688" y="39494"/>
                  <a:pt x="41584" y="1233"/>
                  <a:pt x="79573" y="0"/>
                </a:cubicBezTo>
                <a:cubicBezTo>
                  <a:pt x="741245" y="-18002"/>
                  <a:pt x="1190412" y="-110875"/>
                  <a:pt x="1887108" y="0"/>
                </a:cubicBezTo>
                <a:cubicBezTo>
                  <a:pt x="1930500" y="-2459"/>
                  <a:pt x="1963151" y="42858"/>
                  <a:pt x="1966681" y="79573"/>
                </a:cubicBezTo>
                <a:cubicBezTo>
                  <a:pt x="1950558" y="167675"/>
                  <a:pt x="1982944" y="247601"/>
                  <a:pt x="1966681" y="397855"/>
                </a:cubicBezTo>
                <a:cubicBezTo>
                  <a:pt x="1962415" y="439219"/>
                  <a:pt x="1931580" y="476822"/>
                  <a:pt x="1887108" y="477428"/>
                </a:cubicBezTo>
                <a:cubicBezTo>
                  <a:pt x="1350245" y="474423"/>
                  <a:pt x="843276" y="441677"/>
                  <a:pt x="79573" y="477428"/>
                </a:cubicBezTo>
                <a:cubicBezTo>
                  <a:pt x="43282" y="479396"/>
                  <a:pt x="-6217" y="435941"/>
                  <a:pt x="0" y="397855"/>
                </a:cubicBezTo>
                <a:cubicBezTo>
                  <a:pt x="536" y="340358"/>
                  <a:pt x="22349" y="219672"/>
                  <a:pt x="0" y="79573"/>
                </a:cubicBezTo>
                <a:close/>
              </a:path>
              <a:path w="1966681" h="477428" stroke="0" extrusionOk="0">
                <a:moveTo>
                  <a:pt x="0" y="79573"/>
                </a:moveTo>
                <a:cubicBezTo>
                  <a:pt x="511" y="34892"/>
                  <a:pt x="35185" y="3282"/>
                  <a:pt x="79573" y="0"/>
                </a:cubicBezTo>
                <a:cubicBezTo>
                  <a:pt x="837362" y="-17976"/>
                  <a:pt x="1573099" y="-144433"/>
                  <a:pt x="1887108" y="0"/>
                </a:cubicBezTo>
                <a:cubicBezTo>
                  <a:pt x="1932897" y="-46"/>
                  <a:pt x="1967595" y="34275"/>
                  <a:pt x="1966681" y="79573"/>
                </a:cubicBezTo>
                <a:cubicBezTo>
                  <a:pt x="1986792" y="112231"/>
                  <a:pt x="1985607" y="279925"/>
                  <a:pt x="1966681" y="397855"/>
                </a:cubicBezTo>
                <a:cubicBezTo>
                  <a:pt x="1969071" y="436868"/>
                  <a:pt x="1931440" y="476138"/>
                  <a:pt x="1887108" y="477428"/>
                </a:cubicBezTo>
                <a:cubicBezTo>
                  <a:pt x="1675369" y="585925"/>
                  <a:pt x="686145" y="593476"/>
                  <a:pt x="79573" y="477428"/>
                </a:cubicBezTo>
                <a:cubicBezTo>
                  <a:pt x="29263" y="475796"/>
                  <a:pt x="-4831" y="438220"/>
                  <a:pt x="0" y="397855"/>
                </a:cubicBezTo>
                <a:cubicBezTo>
                  <a:pt x="-14860" y="284104"/>
                  <a:pt x="5588" y="129560"/>
                  <a:pt x="0" y="79573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prstDash val="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2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القوائم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4FDC0D-1169-BDB2-3E6F-4DF1AFEAA0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46" y="1150717"/>
            <a:ext cx="9934575" cy="4962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E3B4AEC-159D-A577-9770-D2DD6A6CC1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077" y="2344049"/>
            <a:ext cx="1236739" cy="12367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CFD12A-6EBC-8F84-4849-5865FD866394}"/>
              </a:ext>
            </a:extLst>
          </p:cNvPr>
          <p:cNvSpPr txBox="1"/>
          <p:nvPr/>
        </p:nvSpPr>
        <p:spPr>
          <a:xfrm>
            <a:off x="8921692" y="94780"/>
            <a:ext cx="2357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الدخل/مصاريف  غير تشغيلية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3A7C78D-6ADD-44BA-CC61-659BD0AB76AF}"/>
              </a:ext>
            </a:extLst>
          </p:cNvPr>
          <p:cNvSpPr/>
          <p:nvPr/>
        </p:nvSpPr>
        <p:spPr>
          <a:xfrm>
            <a:off x="1540176" y="97931"/>
            <a:ext cx="7265914" cy="477428"/>
          </a:xfrm>
          <a:custGeom>
            <a:avLst/>
            <a:gdLst>
              <a:gd name="connsiteX0" fmla="*/ 0 w 7265914"/>
              <a:gd name="connsiteY0" fmla="*/ 79573 h 477428"/>
              <a:gd name="connsiteX1" fmla="*/ 79573 w 7265914"/>
              <a:gd name="connsiteY1" fmla="*/ 0 h 477428"/>
              <a:gd name="connsiteX2" fmla="*/ 654575 w 7265914"/>
              <a:gd name="connsiteY2" fmla="*/ 0 h 477428"/>
              <a:gd name="connsiteX3" fmla="*/ 1442780 w 7265914"/>
              <a:gd name="connsiteY3" fmla="*/ 0 h 477428"/>
              <a:gd name="connsiteX4" fmla="*/ 1875647 w 7265914"/>
              <a:gd name="connsiteY4" fmla="*/ 0 h 477428"/>
              <a:gd name="connsiteX5" fmla="*/ 2592785 w 7265914"/>
              <a:gd name="connsiteY5" fmla="*/ 0 h 477428"/>
              <a:gd name="connsiteX6" fmla="*/ 3167787 w 7265914"/>
              <a:gd name="connsiteY6" fmla="*/ 0 h 477428"/>
              <a:gd name="connsiteX7" fmla="*/ 3955992 w 7265914"/>
              <a:gd name="connsiteY7" fmla="*/ 0 h 477428"/>
              <a:gd name="connsiteX8" fmla="*/ 4744197 w 7265914"/>
              <a:gd name="connsiteY8" fmla="*/ 0 h 477428"/>
              <a:gd name="connsiteX9" fmla="*/ 5390267 w 7265914"/>
              <a:gd name="connsiteY9" fmla="*/ 0 h 477428"/>
              <a:gd name="connsiteX10" fmla="*/ 5965269 w 7265914"/>
              <a:gd name="connsiteY10" fmla="*/ 0 h 477428"/>
              <a:gd name="connsiteX11" fmla="*/ 6540271 w 7265914"/>
              <a:gd name="connsiteY11" fmla="*/ 0 h 477428"/>
              <a:gd name="connsiteX12" fmla="*/ 7186341 w 7265914"/>
              <a:gd name="connsiteY12" fmla="*/ 0 h 477428"/>
              <a:gd name="connsiteX13" fmla="*/ 7265914 w 7265914"/>
              <a:gd name="connsiteY13" fmla="*/ 79573 h 477428"/>
              <a:gd name="connsiteX14" fmla="*/ 7265914 w 7265914"/>
              <a:gd name="connsiteY14" fmla="*/ 397855 h 477428"/>
              <a:gd name="connsiteX15" fmla="*/ 7186341 w 7265914"/>
              <a:gd name="connsiteY15" fmla="*/ 477428 h 477428"/>
              <a:gd name="connsiteX16" fmla="*/ 6398136 w 7265914"/>
              <a:gd name="connsiteY16" fmla="*/ 477428 h 477428"/>
              <a:gd name="connsiteX17" fmla="*/ 5965269 w 7265914"/>
              <a:gd name="connsiteY17" fmla="*/ 477428 h 477428"/>
              <a:gd name="connsiteX18" fmla="*/ 5177064 w 7265914"/>
              <a:gd name="connsiteY18" fmla="*/ 477428 h 477428"/>
              <a:gd name="connsiteX19" fmla="*/ 4602062 w 7265914"/>
              <a:gd name="connsiteY19" fmla="*/ 477428 h 477428"/>
              <a:gd name="connsiteX20" fmla="*/ 3884924 w 7265914"/>
              <a:gd name="connsiteY20" fmla="*/ 477428 h 477428"/>
              <a:gd name="connsiteX21" fmla="*/ 3309922 w 7265914"/>
              <a:gd name="connsiteY21" fmla="*/ 477428 h 477428"/>
              <a:gd name="connsiteX22" fmla="*/ 2663852 w 7265914"/>
              <a:gd name="connsiteY22" fmla="*/ 477428 h 477428"/>
              <a:gd name="connsiteX23" fmla="*/ 2230985 w 7265914"/>
              <a:gd name="connsiteY23" fmla="*/ 477428 h 477428"/>
              <a:gd name="connsiteX24" fmla="*/ 1727051 w 7265914"/>
              <a:gd name="connsiteY24" fmla="*/ 477428 h 477428"/>
              <a:gd name="connsiteX25" fmla="*/ 1009914 w 7265914"/>
              <a:gd name="connsiteY25" fmla="*/ 477428 h 477428"/>
              <a:gd name="connsiteX26" fmla="*/ 79573 w 7265914"/>
              <a:gd name="connsiteY26" fmla="*/ 477428 h 477428"/>
              <a:gd name="connsiteX27" fmla="*/ 0 w 7265914"/>
              <a:gd name="connsiteY27" fmla="*/ 397855 h 477428"/>
              <a:gd name="connsiteX28" fmla="*/ 0 w 7265914"/>
              <a:gd name="connsiteY28" fmla="*/ 79573 h 47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265914" h="477428" fill="none" extrusionOk="0">
                <a:moveTo>
                  <a:pt x="0" y="79573"/>
                </a:moveTo>
                <a:cubicBezTo>
                  <a:pt x="-2464" y="30089"/>
                  <a:pt x="37534" y="-3430"/>
                  <a:pt x="79573" y="0"/>
                </a:cubicBezTo>
                <a:cubicBezTo>
                  <a:pt x="313254" y="-2443"/>
                  <a:pt x="425342" y="17250"/>
                  <a:pt x="654575" y="0"/>
                </a:cubicBezTo>
                <a:cubicBezTo>
                  <a:pt x="883808" y="-17250"/>
                  <a:pt x="1138772" y="32703"/>
                  <a:pt x="1442780" y="0"/>
                </a:cubicBezTo>
                <a:cubicBezTo>
                  <a:pt x="1746788" y="-32703"/>
                  <a:pt x="1672970" y="-2348"/>
                  <a:pt x="1875647" y="0"/>
                </a:cubicBezTo>
                <a:cubicBezTo>
                  <a:pt x="2078324" y="2348"/>
                  <a:pt x="2340538" y="35264"/>
                  <a:pt x="2592785" y="0"/>
                </a:cubicBezTo>
                <a:cubicBezTo>
                  <a:pt x="2845032" y="-35264"/>
                  <a:pt x="2945019" y="25219"/>
                  <a:pt x="3167787" y="0"/>
                </a:cubicBezTo>
                <a:cubicBezTo>
                  <a:pt x="3390555" y="-25219"/>
                  <a:pt x="3754878" y="3967"/>
                  <a:pt x="3955992" y="0"/>
                </a:cubicBezTo>
                <a:cubicBezTo>
                  <a:pt x="4157106" y="-3967"/>
                  <a:pt x="4523085" y="-2204"/>
                  <a:pt x="4744197" y="0"/>
                </a:cubicBezTo>
                <a:cubicBezTo>
                  <a:pt x="4965310" y="2204"/>
                  <a:pt x="5183023" y="-28237"/>
                  <a:pt x="5390267" y="0"/>
                </a:cubicBezTo>
                <a:cubicBezTo>
                  <a:pt x="5597511" y="28237"/>
                  <a:pt x="5722251" y="12572"/>
                  <a:pt x="5965269" y="0"/>
                </a:cubicBezTo>
                <a:cubicBezTo>
                  <a:pt x="6208287" y="-12572"/>
                  <a:pt x="6258628" y="-22058"/>
                  <a:pt x="6540271" y="0"/>
                </a:cubicBezTo>
                <a:cubicBezTo>
                  <a:pt x="6821914" y="22058"/>
                  <a:pt x="6956915" y="14176"/>
                  <a:pt x="7186341" y="0"/>
                </a:cubicBezTo>
                <a:cubicBezTo>
                  <a:pt x="7225016" y="-6949"/>
                  <a:pt x="7268541" y="41869"/>
                  <a:pt x="7265914" y="79573"/>
                </a:cubicBezTo>
                <a:cubicBezTo>
                  <a:pt x="7274944" y="173413"/>
                  <a:pt x="7277241" y="294664"/>
                  <a:pt x="7265914" y="397855"/>
                </a:cubicBezTo>
                <a:cubicBezTo>
                  <a:pt x="7268897" y="437813"/>
                  <a:pt x="7220122" y="476479"/>
                  <a:pt x="7186341" y="477428"/>
                </a:cubicBezTo>
                <a:cubicBezTo>
                  <a:pt x="6811493" y="500513"/>
                  <a:pt x="6758210" y="449863"/>
                  <a:pt x="6398136" y="477428"/>
                </a:cubicBezTo>
                <a:cubicBezTo>
                  <a:pt x="6038062" y="504993"/>
                  <a:pt x="6112471" y="497899"/>
                  <a:pt x="5965269" y="477428"/>
                </a:cubicBezTo>
                <a:cubicBezTo>
                  <a:pt x="5818067" y="456957"/>
                  <a:pt x="5436561" y="474406"/>
                  <a:pt x="5177064" y="477428"/>
                </a:cubicBezTo>
                <a:cubicBezTo>
                  <a:pt x="4917567" y="480450"/>
                  <a:pt x="4816449" y="449127"/>
                  <a:pt x="4602062" y="477428"/>
                </a:cubicBezTo>
                <a:cubicBezTo>
                  <a:pt x="4387675" y="505729"/>
                  <a:pt x="4032943" y="498850"/>
                  <a:pt x="3884924" y="477428"/>
                </a:cubicBezTo>
                <a:cubicBezTo>
                  <a:pt x="3736905" y="456006"/>
                  <a:pt x="3452572" y="491597"/>
                  <a:pt x="3309922" y="477428"/>
                </a:cubicBezTo>
                <a:cubicBezTo>
                  <a:pt x="3167272" y="463259"/>
                  <a:pt x="2840648" y="473346"/>
                  <a:pt x="2663852" y="477428"/>
                </a:cubicBezTo>
                <a:cubicBezTo>
                  <a:pt x="2487056" y="481511"/>
                  <a:pt x="2345915" y="480271"/>
                  <a:pt x="2230985" y="477428"/>
                </a:cubicBezTo>
                <a:cubicBezTo>
                  <a:pt x="2116055" y="474585"/>
                  <a:pt x="1839230" y="455731"/>
                  <a:pt x="1727051" y="477428"/>
                </a:cubicBezTo>
                <a:cubicBezTo>
                  <a:pt x="1614872" y="499125"/>
                  <a:pt x="1203329" y="483556"/>
                  <a:pt x="1009914" y="477428"/>
                </a:cubicBezTo>
                <a:cubicBezTo>
                  <a:pt x="816499" y="471300"/>
                  <a:pt x="405518" y="498755"/>
                  <a:pt x="79573" y="477428"/>
                </a:cubicBezTo>
                <a:cubicBezTo>
                  <a:pt x="27425" y="471315"/>
                  <a:pt x="-5489" y="440367"/>
                  <a:pt x="0" y="397855"/>
                </a:cubicBezTo>
                <a:cubicBezTo>
                  <a:pt x="7686" y="280529"/>
                  <a:pt x="-3507" y="214782"/>
                  <a:pt x="0" y="79573"/>
                </a:cubicBezTo>
                <a:close/>
              </a:path>
              <a:path w="7265914" h="477428" stroke="0" extrusionOk="0">
                <a:moveTo>
                  <a:pt x="0" y="79573"/>
                </a:moveTo>
                <a:cubicBezTo>
                  <a:pt x="4861" y="28644"/>
                  <a:pt x="34545" y="8048"/>
                  <a:pt x="79573" y="0"/>
                </a:cubicBezTo>
                <a:cubicBezTo>
                  <a:pt x="269650" y="-32240"/>
                  <a:pt x="558257" y="27130"/>
                  <a:pt x="725643" y="0"/>
                </a:cubicBezTo>
                <a:cubicBezTo>
                  <a:pt x="893029" y="-27130"/>
                  <a:pt x="1198622" y="3981"/>
                  <a:pt x="1513848" y="0"/>
                </a:cubicBezTo>
                <a:cubicBezTo>
                  <a:pt x="1829074" y="-3981"/>
                  <a:pt x="2004384" y="-36057"/>
                  <a:pt x="2302053" y="0"/>
                </a:cubicBezTo>
                <a:cubicBezTo>
                  <a:pt x="2599723" y="36057"/>
                  <a:pt x="2728696" y="-14943"/>
                  <a:pt x="2877055" y="0"/>
                </a:cubicBezTo>
                <a:cubicBezTo>
                  <a:pt x="3025414" y="14943"/>
                  <a:pt x="3446356" y="-30642"/>
                  <a:pt x="3594193" y="0"/>
                </a:cubicBezTo>
                <a:cubicBezTo>
                  <a:pt x="3742030" y="30642"/>
                  <a:pt x="4188319" y="24747"/>
                  <a:pt x="4382398" y="0"/>
                </a:cubicBezTo>
                <a:cubicBezTo>
                  <a:pt x="4576477" y="-24747"/>
                  <a:pt x="4834950" y="-21334"/>
                  <a:pt x="4957400" y="0"/>
                </a:cubicBezTo>
                <a:cubicBezTo>
                  <a:pt x="5079850" y="21334"/>
                  <a:pt x="5330369" y="-11602"/>
                  <a:pt x="5603470" y="0"/>
                </a:cubicBezTo>
                <a:cubicBezTo>
                  <a:pt x="5876571" y="11602"/>
                  <a:pt x="5914655" y="8466"/>
                  <a:pt x="6036337" y="0"/>
                </a:cubicBezTo>
                <a:cubicBezTo>
                  <a:pt x="6158019" y="-8466"/>
                  <a:pt x="6673781" y="-26233"/>
                  <a:pt x="7186341" y="0"/>
                </a:cubicBezTo>
                <a:cubicBezTo>
                  <a:pt x="7230279" y="-3744"/>
                  <a:pt x="7262726" y="34311"/>
                  <a:pt x="7265914" y="79573"/>
                </a:cubicBezTo>
                <a:cubicBezTo>
                  <a:pt x="7262905" y="150938"/>
                  <a:pt x="7274997" y="305200"/>
                  <a:pt x="7265914" y="397855"/>
                </a:cubicBezTo>
                <a:cubicBezTo>
                  <a:pt x="7263442" y="440599"/>
                  <a:pt x="7224057" y="482944"/>
                  <a:pt x="7186341" y="477428"/>
                </a:cubicBezTo>
                <a:cubicBezTo>
                  <a:pt x="6934520" y="498007"/>
                  <a:pt x="6704663" y="462254"/>
                  <a:pt x="6469204" y="477428"/>
                </a:cubicBezTo>
                <a:cubicBezTo>
                  <a:pt x="6233745" y="492602"/>
                  <a:pt x="6056661" y="452499"/>
                  <a:pt x="5752066" y="477428"/>
                </a:cubicBezTo>
                <a:cubicBezTo>
                  <a:pt x="5447471" y="502357"/>
                  <a:pt x="5252530" y="466202"/>
                  <a:pt x="5034929" y="477428"/>
                </a:cubicBezTo>
                <a:cubicBezTo>
                  <a:pt x="4817328" y="488654"/>
                  <a:pt x="4748085" y="479614"/>
                  <a:pt x="4530994" y="477428"/>
                </a:cubicBezTo>
                <a:cubicBezTo>
                  <a:pt x="4313904" y="475242"/>
                  <a:pt x="4097315" y="442468"/>
                  <a:pt x="3813857" y="477428"/>
                </a:cubicBezTo>
                <a:cubicBezTo>
                  <a:pt x="3530399" y="512388"/>
                  <a:pt x="3416281" y="462478"/>
                  <a:pt x="3238854" y="477428"/>
                </a:cubicBezTo>
                <a:cubicBezTo>
                  <a:pt x="3061427" y="492378"/>
                  <a:pt x="2942230" y="501126"/>
                  <a:pt x="2734920" y="477428"/>
                </a:cubicBezTo>
                <a:cubicBezTo>
                  <a:pt x="2527610" y="453730"/>
                  <a:pt x="2110556" y="507192"/>
                  <a:pt x="1946715" y="477428"/>
                </a:cubicBezTo>
                <a:cubicBezTo>
                  <a:pt x="1782875" y="447664"/>
                  <a:pt x="1590995" y="484257"/>
                  <a:pt x="1442780" y="477428"/>
                </a:cubicBezTo>
                <a:cubicBezTo>
                  <a:pt x="1294566" y="470599"/>
                  <a:pt x="1137411" y="475274"/>
                  <a:pt x="938846" y="477428"/>
                </a:cubicBezTo>
                <a:cubicBezTo>
                  <a:pt x="740281" y="479582"/>
                  <a:pt x="496704" y="494839"/>
                  <a:pt x="79573" y="477428"/>
                </a:cubicBezTo>
                <a:cubicBezTo>
                  <a:pt x="37663" y="470041"/>
                  <a:pt x="3001" y="446549"/>
                  <a:pt x="0" y="397855"/>
                </a:cubicBezTo>
                <a:cubicBezTo>
                  <a:pt x="-14603" y="302453"/>
                  <a:pt x="13442" y="208191"/>
                  <a:pt x="0" y="79573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16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لو هاحجز أرباح المستثمرين, وأشتري بها شركة أخرى, لازم تعطى عائد أفضل مما كان ممكن يحصلوا هم عليه</a:t>
            </a:r>
          </a:p>
        </p:txBody>
      </p:sp>
    </p:spTree>
    <p:extLst>
      <p:ext uri="{BB962C8B-B14F-4D97-AF65-F5344CB8AC3E}">
        <p14:creationId xmlns:p14="http://schemas.microsoft.com/office/powerpoint/2010/main" val="35816543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8D6E91-25B1-F72A-0598-FB5D263B1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EE52AF-4443-981F-CA70-B4BB154A82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F58D8D2-B152-DED8-4090-92DE9853C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82495" y="6092446"/>
            <a:ext cx="1142245" cy="669925"/>
          </a:xfrm>
        </p:spPr>
        <p:txBody>
          <a:bodyPr/>
          <a:lstStyle/>
          <a:p>
            <a:r>
              <a:rPr lang="ar-EG" sz="6000" dirty="0">
                <a:solidFill>
                  <a:schemeClr val="tx1"/>
                </a:solidFill>
              </a:rPr>
              <a:t>15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EB9771E-C1F2-8B06-5C73-FD774AB1BD6C}"/>
              </a:ext>
            </a:extLst>
          </p:cNvPr>
          <p:cNvSpPr/>
          <p:nvPr/>
        </p:nvSpPr>
        <p:spPr>
          <a:xfrm>
            <a:off x="10239355" y="1664242"/>
            <a:ext cx="1811080" cy="477428"/>
          </a:xfrm>
          <a:custGeom>
            <a:avLst/>
            <a:gdLst>
              <a:gd name="connsiteX0" fmla="*/ 0 w 1811080"/>
              <a:gd name="connsiteY0" fmla="*/ 79573 h 477428"/>
              <a:gd name="connsiteX1" fmla="*/ 79573 w 1811080"/>
              <a:gd name="connsiteY1" fmla="*/ 0 h 477428"/>
              <a:gd name="connsiteX2" fmla="*/ 646737 w 1811080"/>
              <a:gd name="connsiteY2" fmla="*/ 0 h 477428"/>
              <a:gd name="connsiteX3" fmla="*/ 1213901 w 1811080"/>
              <a:gd name="connsiteY3" fmla="*/ 0 h 477428"/>
              <a:gd name="connsiteX4" fmla="*/ 1731507 w 1811080"/>
              <a:gd name="connsiteY4" fmla="*/ 0 h 477428"/>
              <a:gd name="connsiteX5" fmla="*/ 1811080 w 1811080"/>
              <a:gd name="connsiteY5" fmla="*/ 79573 h 477428"/>
              <a:gd name="connsiteX6" fmla="*/ 1811080 w 1811080"/>
              <a:gd name="connsiteY6" fmla="*/ 397855 h 477428"/>
              <a:gd name="connsiteX7" fmla="*/ 1731507 w 1811080"/>
              <a:gd name="connsiteY7" fmla="*/ 477428 h 477428"/>
              <a:gd name="connsiteX8" fmla="*/ 1164343 w 1811080"/>
              <a:gd name="connsiteY8" fmla="*/ 477428 h 477428"/>
              <a:gd name="connsiteX9" fmla="*/ 597179 w 1811080"/>
              <a:gd name="connsiteY9" fmla="*/ 477428 h 477428"/>
              <a:gd name="connsiteX10" fmla="*/ 79573 w 1811080"/>
              <a:gd name="connsiteY10" fmla="*/ 477428 h 477428"/>
              <a:gd name="connsiteX11" fmla="*/ 0 w 1811080"/>
              <a:gd name="connsiteY11" fmla="*/ 397855 h 477428"/>
              <a:gd name="connsiteX12" fmla="*/ 0 w 1811080"/>
              <a:gd name="connsiteY12" fmla="*/ 79573 h 47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11080" h="477428" fill="none" extrusionOk="0">
                <a:moveTo>
                  <a:pt x="0" y="79573"/>
                </a:moveTo>
                <a:cubicBezTo>
                  <a:pt x="-2938" y="33847"/>
                  <a:pt x="38075" y="-2827"/>
                  <a:pt x="79573" y="0"/>
                </a:cubicBezTo>
                <a:cubicBezTo>
                  <a:pt x="197119" y="9485"/>
                  <a:pt x="373886" y="28206"/>
                  <a:pt x="646737" y="0"/>
                </a:cubicBezTo>
                <a:cubicBezTo>
                  <a:pt x="919588" y="-28206"/>
                  <a:pt x="1051895" y="25873"/>
                  <a:pt x="1213901" y="0"/>
                </a:cubicBezTo>
                <a:cubicBezTo>
                  <a:pt x="1375907" y="-25873"/>
                  <a:pt x="1610954" y="-21311"/>
                  <a:pt x="1731507" y="0"/>
                </a:cubicBezTo>
                <a:cubicBezTo>
                  <a:pt x="1773839" y="-158"/>
                  <a:pt x="1819794" y="31342"/>
                  <a:pt x="1811080" y="79573"/>
                </a:cubicBezTo>
                <a:cubicBezTo>
                  <a:pt x="1824992" y="236489"/>
                  <a:pt x="1801117" y="267134"/>
                  <a:pt x="1811080" y="397855"/>
                </a:cubicBezTo>
                <a:cubicBezTo>
                  <a:pt x="1805098" y="441626"/>
                  <a:pt x="1771098" y="468281"/>
                  <a:pt x="1731507" y="477428"/>
                </a:cubicBezTo>
                <a:cubicBezTo>
                  <a:pt x="1555036" y="457078"/>
                  <a:pt x="1288349" y="460330"/>
                  <a:pt x="1164343" y="477428"/>
                </a:cubicBezTo>
                <a:cubicBezTo>
                  <a:pt x="1040337" y="494526"/>
                  <a:pt x="773953" y="466651"/>
                  <a:pt x="597179" y="477428"/>
                </a:cubicBezTo>
                <a:cubicBezTo>
                  <a:pt x="420405" y="488205"/>
                  <a:pt x="269893" y="463841"/>
                  <a:pt x="79573" y="477428"/>
                </a:cubicBezTo>
                <a:cubicBezTo>
                  <a:pt x="34918" y="474702"/>
                  <a:pt x="-7553" y="434334"/>
                  <a:pt x="0" y="397855"/>
                </a:cubicBezTo>
                <a:cubicBezTo>
                  <a:pt x="11510" y="281660"/>
                  <a:pt x="13398" y="192394"/>
                  <a:pt x="0" y="79573"/>
                </a:cubicBezTo>
                <a:close/>
              </a:path>
              <a:path w="1811080" h="477428" stroke="0" extrusionOk="0">
                <a:moveTo>
                  <a:pt x="0" y="79573"/>
                </a:moveTo>
                <a:cubicBezTo>
                  <a:pt x="4861" y="28644"/>
                  <a:pt x="34545" y="8048"/>
                  <a:pt x="79573" y="0"/>
                </a:cubicBezTo>
                <a:cubicBezTo>
                  <a:pt x="200471" y="18390"/>
                  <a:pt x="483050" y="4513"/>
                  <a:pt x="630218" y="0"/>
                </a:cubicBezTo>
                <a:cubicBezTo>
                  <a:pt x="777387" y="-4513"/>
                  <a:pt x="983721" y="-20134"/>
                  <a:pt x="1213901" y="0"/>
                </a:cubicBezTo>
                <a:cubicBezTo>
                  <a:pt x="1444081" y="20134"/>
                  <a:pt x="1546464" y="9546"/>
                  <a:pt x="1731507" y="0"/>
                </a:cubicBezTo>
                <a:cubicBezTo>
                  <a:pt x="1771936" y="4726"/>
                  <a:pt x="1810625" y="28039"/>
                  <a:pt x="1811080" y="79573"/>
                </a:cubicBezTo>
                <a:cubicBezTo>
                  <a:pt x="1817069" y="200114"/>
                  <a:pt x="1803718" y="310329"/>
                  <a:pt x="1811080" y="397855"/>
                </a:cubicBezTo>
                <a:cubicBezTo>
                  <a:pt x="1810088" y="441548"/>
                  <a:pt x="1771728" y="474665"/>
                  <a:pt x="1731507" y="477428"/>
                </a:cubicBezTo>
                <a:cubicBezTo>
                  <a:pt x="1485612" y="461185"/>
                  <a:pt x="1326606" y="476367"/>
                  <a:pt x="1164343" y="477428"/>
                </a:cubicBezTo>
                <a:cubicBezTo>
                  <a:pt x="1002080" y="478489"/>
                  <a:pt x="738449" y="467760"/>
                  <a:pt x="597179" y="477428"/>
                </a:cubicBezTo>
                <a:cubicBezTo>
                  <a:pt x="455909" y="487096"/>
                  <a:pt x="296400" y="484297"/>
                  <a:pt x="79573" y="477428"/>
                </a:cubicBezTo>
                <a:cubicBezTo>
                  <a:pt x="40267" y="481784"/>
                  <a:pt x="-2183" y="437890"/>
                  <a:pt x="0" y="397855"/>
                </a:cubicBezTo>
                <a:cubicBezTo>
                  <a:pt x="9757" y="282663"/>
                  <a:pt x="-9897" y="206568"/>
                  <a:pt x="0" y="79573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16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قائمة الدخل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9440ABD-A0C4-36F6-5A47-5C61AC4CB443}"/>
              </a:ext>
            </a:extLst>
          </p:cNvPr>
          <p:cNvSpPr/>
          <p:nvPr/>
        </p:nvSpPr>
        <p:spPr>
          <a:xfrm>
            <a:off x="10098940" y="912003"/>
            <a:ext cx="1966681" cy="477428"/>
          </a:xfrm>
          <a:custGeom>
            <a:avLst/>
            <a:gdLst>
              <a:gd name="connsiteX0" fmla="*/ 0 w 1966681"/>
              <a:gd name="connsiteY0" fmla="*/ 79573 h 477428"/>
              <a:gd name="connsiteX1" fmla="*/ 79573 w 1966681"/>
              <a:gd name="connsiteY1" fmla="*/ 0 h 477428"/>
              <a:gd name="connsiteX2" fmla="*/ 1887108 w 1966681"/>
              <a:gd name="connsiteY2" fmla="*/ 0 h 477428"/>
              <a:gd name="connsiteX3" fmla="*/ 1966681 w 1966681"/>
              <a:gd name="connsiteY3" fmla="*/ 79573 h 477428"/>
              <a:gd name="connsiteX4" fmla="*/ 1966681 w 1966681"/>
              <a:gd name="connsiteY4" fmla="*/ 397855 h 477428"/>
              <a:gd name="connsiteX5" fmla="*/ 1887108 w 1966681"/>
              <a:gd name="connsiteY5" fmla="*/ 477428 h 477428"/>
              <a:gd name="connsiteX6" fmla="*/ 79573 w 1966681"/>
              <a:gd name="connsiteY6" fmla="*/ 477428 h 477428"/>
              <a:gd name="connsiteX7" fmla="*/ 0 w 1966681"/>
              <a:gd name="connsiteY7" fmla="*/ 397855 h 477428"/>
              <a:gd name="connsiteX8" fmla="*/ 0 w 1966681"/>
              <a:gd name="connsiteY8" fmla="*/ 79573 h 47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6681" h="477428" fill="none" extrusionOk="0">
                <a:moveTo>
                  <a:pt x="0" y="79573"/>
                </a:moveTo>
                <a:cubicBezTo>
                  <a:pt x="1688" y="39494"/>
                  <a:pt x="41584" y="1233"/>
                  <a:pt x="79573" y="0"/>
                </a:cubicBezTo>
                <a:cubicBezTo>
                  <a:pt x="741245" y="-18002"/>
                  <a:pt x="1190412" y="-110875"/>
                  <a:pt x="1887108" y="0"/>
                </a:cubicBezTo>
                <a:cubicBezTo>
                  <a:pt x="1930500" y="-2459"/>
                  <a:pt x="1963151" y="42858"/>
                  <a:pt x="1966681" y="79573"/>
                </a:cubicBezTo>
                <a:cubicBezTo>
                  <a:pt x="1950558" y="167675"/>
                  <a:pt x="1982944" y="247601"/>
                  <a:pt x="1966681" y="397855"/>
                </a:cubicBezTo>
                <a:cubicBezTo>
                  <a:pt x="1962415" y="439219"/>
                  <a:pt x="1931580" y="476822"/>
                  <a:pt x="1887108" y="477428"/>
                </a:cubicBezTo>
                <a:cubicBezTo>
                  <a:pt x="1350245" y="474423"/>
                  <a:pt x="843276" y="441677"/>
                  <a:pt x="79573" y="477428"/>
                </a:cubicBezTo>
                <a:cubicBezTo>
                  <a:pt x="43282" y="479396"/>
                  <a:pt x="-6217" y="435941"/>
                  <a:pt x="0" y="397855"/>
                </a:cubicBezTo>
                <a:cubicBezTo>
                  <a:pt x="536" y="340358"/>
                  <a:pt x="22349" y="219672"/>
                  <a:pt x="0" y="79573"/>
                </a:cubicBezTo>
                <a:close/>
              </a:path>
              <a:path w="1966681" h="477428" stroke="0" extrusionOk="0">
                <a:moveTo>
                  <a:pt x="0" y="79573"/>
                </a:moveTo>
                <a:cubicBezTo>
                  <a:pt x="511" y="34892"/>
                  <a:pt x="35185" y="3282"/>
                  <a:pt x="79573" y="0"/>
                </a:cubicBezTo>
                <a:cubicBezTo>
                  <a:pt x="837362" y="-17976"/>
                  <a:pt x="1573099" y="-144433"/>
                  <a:pt x="1887108" y="0"/>
                </a:cubicBezTo>
                <a:cubicBezTo>
                  <a:pt x="1932897" y="-46"/>
                  <a:pt x="1967595" y="34275"/>
                  <a:pt x="1966681" y="79573"/>
                </a:cubicBezTo>
                <a:cubicBezTo>
                  <a:pt x="1986792" y="112231"/>
                  <a:pt x="1985607" y="279925"/>
                  <a:pt x="1966681" y="397855"/>
                </a:cubicBezTo>
                <a:cubicBezTo>
                  <a:pt x="1969071" y="436868"/>
                  <a:pt x="1931440" y="476138"/>
                  <a:pt x="1887108" y="477428"/>
                </a:cubicBezTo>
                <a:cubicBezTo>
                  <a:pt x="1675369" y="585925"/>
                  <a:pt x="686145" y="593476"/>
                  <a:pt x="79573" y="477428"/>
                </a:cubicBezTo>
                <a:cubicBezTo>
                  <a:pt x="29263" y="475796"/>
                  <a:pt x="-4831" y="438220"/>
                  <a:pt x="0" y="397855"/>
                </a:cubicBezTo>
                <a:cubicBezTo>
                  <a:pt x="-14860" y="284104"/>
                  <a:pt x="5588" y="129560"/>
                  <a:pt x="0" y="79573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prstDash val="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2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القوائم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3A0C49-2ACA-0299-851A-80A73DAABB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0" y="955145"/>
            <a:ext cx="9934575" cy="5614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114CA64-935B-3286-7F72-9F15594508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077" y="2344049"/>
            <a:ext cx="1236739" cy="12367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1B323A-A71D-90BF-1CB1-460A5037A9E9}"/>
              </a:ext>
            </a:extLst>
          </p:cNvPr>
          <p:cNvSpPr txBox="1"/>
          <p:nvPr/>
        </p:nvSpPr>
        <p:spPr>
          <a:xfrm>
            <a:off x="8921692" y="94780"/>
            <a:ext cx="2357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EBT </a:t>
            </a:r>
            <a:r>
              <a:rPr lang="ar-EG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الدخل قبل الضرائب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3120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0EEA84-62C5-C62D-5DE2-00F1CD63BA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868F30-01DB-7F1E-12C1-1650EBE582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DBDB368-4BF0-15C2-3E71-FFDE84FFC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1522" y="6092446"/>
            <a:ext cx="1142245" cy="669925"/>
          </a:xfrm>
        </p:spPr>
        <p:txBody>
          <a:bodyPr/>
          <a:lstStyle/>
          <a:p>
            <a:r>
              <a:rPr lang="ar-EG" sz="6000" dirty="0">
                <a:solidFill>
                  <a:schemeClr val="tx1"/>
                </a:solidFill>
              </a:rPr>
              <a:t>16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A221350-3F02-CC0D-1518-6291C0C04218}"/>
              </a:ext>
            </a:extLst>
          </p:cNvPr>
          <p:cNvSpPr/>
          <p:nvPr/>
        </p:nvSpPr>
        <p:spPr>
          <a:xfrm>
            <a:off x="10239355" y="1664242"/>
            <a:ext cx="1811080" cy="477428"/>
          </a:xfrm>
          <a:custGeom>
            <a:avLst/>
            <a:gdLst>
              <a:gd name="connsiteX0" fmla="*/ 0 w 1811080"/>
              <a:gd name="connsiteY0" fmla="*/ 79573 h 477428"/>
              <a:gd name="connsiteX1" fmla="*/ 79573 w 1811080"/>
              <a:gd name="connsiteY1" fmla="*/ 0 h 477428"/>
              <a:gd name="connsiteX2" fmla="*/ 646737 w 1811080"/>
              <a:gd name="connsiteY2" fmla="*/ 0 h 477428"/>
              <a:gd name="connsiteX3" fmla="*/ 1213901 w 1811080"/>
              <a:gd name="connsiteY3" fmla="*/ 0 h 477428"/>
              <a:gd name="connsiteX4" fmla="*/ 1731507 w 1811080"/>
              <a:gd name="connsiteY4" fmla="*/ 0 h 477428"/>
              <a:gd name="connsiteX5" fmla="*/ 1811080 w 1811080"/>
              <a:gd name="connsiteY5" fmla="*/ 79573 h 477428"/>
              <a:gd name="connsiteX6" fmla="*/ 1811080 w 1811080"/>
              <a:gd name="connsiteY6" fmla="*/ 397855 h 477428"/>
              <a:gd name="connsiteX7" fmla="*/ 1731507 w 1811080"/>
              <a:gd name="connsiteY7" fmla="*/ 477428 h 477428"/>
              <a:gd name="connsiteX8" fmla="*/ 1164343 w 1811080"/>
              <a:gd name="connsiteY8" fmla="*/ 477428 h 477428"/>
              <a:gd name="connsiteX9" fmla="*/ 597179 w 1811080"/>
              <a:gd name="connsiteY9" fmla="*/ 477428 h 477428"/>
              <a:gd name="connsiteX10" fmla="*/ 79573 w 1811080"/>
              <a:gd name="connsiteY10" fmla="*/ 477428 h 477428"/>
              <a:gd name="connsiteX11" fmla="*/ 0 w 1811080"/>
              <a:gd name="connsiteY11" fmla="*/ 397855 h 477428"/>
              <a:gd name="connsiteX12" fmla="*/ 0 w 1811080"/>
              <a:gd name="connsiteY12" fmla="*/ 79573 h 47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11080" h="477428" fill="none" extrusionOk="0">
                <a:moveTo>
                  <a:pt x="0" y="79573"/>
                </a:moveTo>
                <a:cubicBezTo>
                  <a:pt x="-2938" y="33847"/>
                  <a:pt x="38075" y="-2827"/>
                  <a:pt x="79573" y="0"/>
                </a:cubicBezTo>
                <a:cubicBezTo>
                  <a:pt x="197119" y="9485"/>
                  <a:pt x="373886" y="28206"/>
                  <a:pt x="646737" y="0"/>
                </a:cubicBezTo>
                <a:cubicBezTo>
                  <a:pt x="919588" y="-28206"/>
                  <a:pt x="1051895" y="25873"/>
                  <a:pt x="1213901" y="0"/>
                </a:cubicBezTo>
                <a:cubicBezTo>
                  <a:pt x="1375907" y="-25873"/>
                  <a:pt x="1610954" y="-21311"/>
                  <a:pt x="1731507" y="0"/>
                </a:cubicBezTo>
                <a:cubicBezTo>
                  <a:pt x="1773839" y="-158"/>
                  <a:pt x="1819794" y="31342"/>
                  <a:pt x="1811080" y="79573"/>
                </a:cubicBezTo>
                <a:cubicBezTo>
                  <a:pt x="1824992" y="236489"/>
                  <a:pt x="1801117" y="267134"/>
                  <a:pt x="1811080" y="397855"/>
                </a:cubicBezTo>
                <a:cubicBezTo>
                  <a:pt x="1805098" y="441626"/>
                  <a:pt x="1771098" y="468281"/>
                  <a:pt x="1731507" y="477428"/>
                </a:cubicBezTo>
                <a:cubicBezTo>
                  <a:pt x="1555036" y="457078"/>
                  <a:pt x="1288349" y="460330"/>
                  <a:pt x="1164343" y="477428"/>
                </a:cubicBezTo>
                <a:cubicBezTo>
                  <a:pt x="1040337" y="494526"/>
                  <a:pt x="773953" y="466651"/>
                  <a:pt x="597179" y="477428"/>
                </a:cubicBezTo>
                <a:cubicBezTo>
                  <a:pt x="420405" y="488205"/>
                  <a:pt x="269893" y="463841"/>
                  <a:pt x="79573" y="477428"/>
                </a:cubicBezTo>
                <a:cubicBezTo>
                  <a:pt x="34918" y="474702"/>
                  <a:pt x="-7553" y="434334"/>
                  <a:pt x="0" y="397855"/>
                </a:cubicBezTo>
                <a:cubicBezTo>
                  <a:pt x="11510" y="281660"/>
                  <a:pt x="13398" y="192394"/>
                  <a:pt x="0" y="79573"/>
                </a:cubicBezTo>
                <a:close/>
              </a:path>
              <a:path w="1811080" h="477428" stroke="0" extrusionOk="0">
                <a:moveTo>
                  <a:pt x="0" y="79573"/>
                </a:moveTo>
                <a:cubicBezTo>
                  <a:pt x="4861" y="28644"/>
                  <a:pt x="34545" y="8048"/>
                  <a:pt x="79573" y="0"/>
                </a:cubicBezTo>
                <a:cubicBezTo>
                  <a:pt x="200471" y="18390"/>
                  <a:pt x="483050" y="4513"/>
                  <a:pt x="630218" y="0"/>
                </a:cubicBezTo>
                <a:cubicBezTo>
                  <a:pt x="777387" y="-4513"/>
                  <a:pt x="983721" y="-20134"/>
                  <a:pt x="1213901" y="0"/>
                </a:cubicBezTo>
                <a:cubicBezTo>
                  <a:pt x="1444081" y="20134"/>
                  <a:pt x="1546464" y="9546"/>
                  <a:pt x="1731507" y="0"/>
                </a:cubicBezTo>
                <a:cubicBezTo>
                  <a:pt x="1771936" y="4726"/>
                  <a:pt x="1810625" y="28039"/>
                  <a:pt x="1811080" y="79573"/>
                </a:cubicBezTo>
                <a:cubicBezTo>
                  <a:pt x="1817069" y="200114"/>
                  <a:pt x="1803718" y="310329"/>
                  <a:pt x="1811080" y="397855"/>
                </a:cubicBezTo>
                <a:cubicBezTo>
                  <a:pt x="1810088" y="441548"/>
                  <a:pt x="1771728" y="474665"/>
                  <a:pt x="1731507" y="477428"/>
                </a:cubicBezTo>
                <a:cubicBezTo>
                  <a:pt x="1485612" y="461185"/>
                  <a:pt x="1326606" y="476367"/>
                  <a:pt x="1164343" y="477428"/>
                </a:cubicBezTo>
                <a:cubicBezTo>
                  <a:pt x="1002080" y="478489"/>
                  <a:pt x="738449" y="467760"/>
                  <a:pt x="597179" y="477428"/>
                </a:cubicBezTo>
                <a:cubicBezTo>
                  <a:pt x="455909" y="487096"/>
                  <a:pt x="296400" y="484297"/>
                  <a:pt x="79573" y="477428"/>
                </a:cubicBezTo>
                <a:cubicBezTo>
                  <a:pt x="40267" y="481784"/>
                  <a:pt x="-2183" y="437890"/>
                  <a:pt x="0" y="397855"/>
                </a:cubicBezTo>
                <a:cubicBezTo>
                  <a:pt x="9757" y="282663"/>
                  <a:pt x="-9897" y="206568"/>
                  <a:pt x="0" y="79573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16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قائمة الدخل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DD3A484-9744-A762-87A2-C090E0CB3777}"/>
              </a:ext>
            </a:extLst>
          </p:cNvPr>
          <p:cNvSpPr/>
          <p:nvPr/>
        </p:nvSpPr>
        <p:spPr>
          <a:xfrm>
            <a:off x="10098940" y="912003"/>
            <a:ext cx="1966681" cy="477428"/>
          </a:xfrm>
          <a:custGeom>
            <a:avLst/>
            <a:gdLst>
              <a:gd name="connsiteX0" fmla="*/ 0 w 1966681"/>
              <a:gd name="connsiteY0" fmla="*/ 79573 h 477428"/>
              <a:gd name="connsiteX1" fmla="*/ 79573 w 1966681"/>
              <a:gd name="connsiteY1" fmla="*/ 0 h 477428"/>
              <a:gd name="connsiteX2" fmla="*/ 1887108 w 1966681"/>
              <a:gd name="connsiteY2" fmla="*/ 0 h 477428"/>
              <a:gd name="connsiteX3" fmla="*/ 1966681 w 1966681"/>
              <a:gd name="connsiteY3" fmla="*/ 79573 h 477428"/>
              <a:gd name="connsiteX4" fmla="*/ 1966681 w 1966681"/>
              <a:gd name="connsiteY4" fmla="*/ 397855 h 477428"/>
              <a:gd name="connsiteX5" fmla="*/ 1887108 w 1966681"/>
              <a:gd name="connsiteY5" fmla="*/ 477428 h 477428"/>
              <a:gd name="connsiteX6" fmla="*/ 79573 w 1966681"/>
              <a:gd name="connsiteY6" fmla="*/ 477428 h 477428"/>
              <a:gd name="connsiteX7" fmla="*/ 0 w 1966681"/>
              <a:gd name="connsiteY7" fmla="*/ 397855 h 477428"/>
              <a:gd name="connsiteX8" fmla="*/ 0 w 1966681"/>
              <a:gd name="connsiteY8" fmla="*/ 79573 h 47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66681" h="477428" fill="none" extrusionOk="0">
                <a:moveTo>
                  <a:pt x="0" y="79573"/>
                </a:moveTo>
                <a:cubicBezTo>
                  <a:pt x="1688" y="39494"/>
                  <a:pt x="41584" y="1233"/>
                  <a:pt x="79573" y="0"/>
                </a:cubicBezTo>
                <a:cubicBezTo>
                  <a:pt x="741245" y="-18002"/>
                  <a:pt x="1190412" y="-110875"/>
                  <a:pt x="1887108" y="0"/>
                </a:cubicBezTo>
                <a:cubicBezTo>
                  <a:pt x="1930500" y="-2459"/>
                  <a:pt x="1963151" y="42858"/>
                  <a:pt x="1966681" y="79573"/>
                </a:cubicBezTo>
                <a:cubicBezTo>
                  <a:pt x="1950558" y="167675"/>
                  <a:pt x="1982944" y="247601"/>
                  <a:pt x="1966681" y="397855"/>
                </a:cubicBezTo>
                <a:cubicBezTo>
                  <a:pt x="1962415" y="439219"/>
                  <a:pt x="1931580" y="476822"/>
                  <a:pt x="1887108" y="477428"/>
                </a:cubicBezTo>
                <a:cubicBezTo>
                  <a:pt x="1350245" y="474423"/>
                  <a:pt x="843276" y="441677"/>
                  <a:pt x="79573" y="477428"/>
                </a:cubicBezTo>
                <a:cubicBezTo>
                  <a:pt x="43282" y="479396"/>
                  <a:pt x="-6217" y="435941"/>
                  <a:pt x="0" y="397855"/>
                </a:cubicBezTo>
                <a:cubicBezTo>
                  <a:pt x="536" y="340358"/>
                  <a:pt x="22349" y="219672"/>
                  <a:pt x="0" y="79573"/>
                </a:cubicBezTo>
                <a:close/>
              </a:path>
              <a:path w="1966681" h="477428" stroke="0" extrusionOk="0">
                <a:moveTo>
                  <a:pt x="0" y="79573"/>
                </a:moveTo>
                <a:cubicBezTo>
                  <a:pt x="511" y="34892"/>
                  <a:pt x="35185" y="3282"/>
                  <a:pt x="79573" y="0"/>
                </a:cubicBezTo>
                <a:cubicBezTo>
                  <a:pt x="837362" y="-17976"/>
                  <a:pt x="1573099" y="-144433"/>
                  <a:pt x="1887108" y="0"/>
                </a:cubicBezTo>
                <a:cubicBezTo>
                  <a:pt x="1932897" y="-46"/>
                  <a:pt x="1967595" y="34275"/>
                  <a:pt x="1966681" y="79573"/>
                </a:cubicBezTo>
                <a:cubicBezTo>
                  <a:pt x="1986792" y="112231"/>
                  <a:pt x="1985607" y="279925"/>
                  <a:pt x="1966681" y="397855"/>
                </a:cubicBezTo>
                <a:cubicBezTo>
                  <a:pt x="1969071" y="436868"/>
                  <a:pt x="1931440" y="476138"/>
                  <a:pt x="1887108" y="477428"/>
                </a:cubicBezTo>
                <a:cubicBezTo>
                  <a:pt x="1675369" y="585925"/>
                  <a:pt x="686145" y="593476"/>
                  <a:pt x="79573" y="477428"/>
                </a:cubicBezTo>
                <a:cubicBezTo>
                  <a:pt x="29263" y="475796"/>
                  <a:pt x="-4831" y="438220"/>
                  <a:pt x="0" y="397855"/>
                </a:cubicBezTo>
                <a:cubicBezTo>
                  <a:pt x="-14860" y="284104"/>
                  <a:pt x="5588" y="129560"/>
                  <a:pt x="0" y="79573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prstDash val="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2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القوائم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3CFEC7-878C-FC47-B3F8-91B986D3E9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854" y="430258"/>
            <a:ext cx="7215906" cy="6108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470E31-BBE8-C0BC-5000-5DE4A622A6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077" y="2344049"/>
            <a:ext cx="1236739" cy="12367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D99CA0-B6A5-110A-4FAE-C612A5A760BB}"/>
              </a:ext>
            </a:extLst>
          </p:cNvPr>
          <p:cNvSpPr txBox="1"/>
          <p:nvPr/>
        </p:nvSpPr>
        <p:spPr>
          <a:xfrm>
            <a:off x="8921692" y="94780"/>
            <a:ext cx="2357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صافي الدخل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A5E64B8-5F51-39B1-F10B-37693D58D860}"/>
              </a:ext>
            </a:extLst>
          </p:cNvPr>
          <p:cNvSpPr/>
          <p:nvPr/>
        </p:nvSpPr>
        <p:spPr>
          <a:xfrm>
            <a:off x="9232084" y="3953158"/>
            <a:ext cx="2547602" cy="1445158"/>
          </a:xfrm>
          <a:custGeom>
            <a:avLst/>
            <a:gdLst>
              <a:gd name="connsiteX0" fmla="*/ 0 w 2547602"/>
              <a:gd name="connsiteY0" fmla="*/ 240864 h 1445158"/>
              <a:gd name="connsiteX1" fmla="*/ 240864 w 2547602"/>
              <a:gd name="connsiteY1" fmla="*/ 0 h 1445158"/>
              <a:gd name="connsiteX2" fmla="*/ 908830 w 2547602"/>
              <a:gd name="connsiteY2" fmla="*/ 0 h 1445158"/>
              <a:gd name="connsiteX3" fmla="*/ 1618113 w 2547602"/>
              <a:gd name="connsiteY3" fmla="*/ 0 h 1445158"/>
              <a:gd name="connsiteX4" fmla="*/ 2306738 w 2547602"/>
              <a:gd name="connsiteY4" fmla="*/ 0 h 1445158"/>
              <a:gd name="connsiteX5" fmla="*/ 2547602 w 2547602"/>
              <a:gd name="connsiteY5" fmla="*/ 240864 h 1445158"/>
              <a:gd name="connsiteX6" fmla="*/ 2547602 w 2547602"/>
              <a:gd name="connsiteY6" fmla="*/ 722579 h 1445158"/>
              <a:gd name="connsiteX7" fmla="*/ 2547602 w 2547602"/>
              <a:gd name="connsiteY7" fmla="*/ 1204294 h 1445158"/>
              <a:gd name="connsiteX8" fmla="*/ 2306738 w 2547602"/>
              <a:gd name="connsiteY8" fmla="*/ 1445158 h 1445158"/>
              <a:gd name="connsiteX9" fmla="*/ 1659431 w 2547602"/>
              <a:gd name="connsiteY9" fmla="*/ 1445158 h 1445158"/>
              <a:gd name="connsiteX10" fmla="*/ 1012124 w 2547602"/>
              <a:gd name="connsiteY10" fmla="*/ 1445158 h 1445158"/>
              <a:gd name="connsiteX11" fmla="*/ 240864 w 2547602"/>
              <a:gd name="connsiteY11" fmla="*/ 1445158 h 1445158"/>
              <a:gd name="connsiteX12" fmla="*/ 0 w 2547602"/>
              <a:gd name="connsiteY12" fmla="*/ 1204294 h 1445158"/>
              <a:gd name="connsiteX13" fmla="*/ 0 w 2547602"/>
              <a:gd name="connsiteY13" fmla="*/ 732213 h 1445158"/>
              <a:gd name="connsiteX14" fmla="*/ 0 w 2547602"/>
              <a:gd name="connsiteY14" fmla="*/ 240864 h 144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47602" h="1445158" fill="none" extrusionOk="0">
                <a:moveTo>
                  <a:pt x="0" y="240864"/>
                </a:moveTo>
                <a:cubicBezTo>
                  <a:pt x="894" y="101834"/>
                  <a:pt x="118667" y="2783"/>
                  <a:pt x="240864" y="0"/>
                </a:cubicBezTo>
                <a:cubicBezTo>
                  <a:pt x="527937" y="18985"/>
                  <a:pt x="626602" y="-9039"/>
                  <a:pt x="908830" y="0"/>
                </a:cubicBezTo>
                <a:cubicBezTo>
                  <a:pt x="1191058" y="9039"/>
                  <a:pt x="1377127" y="15619"/>
                  <a:pt x="1618113" y="0"/>
                </a:cubicBezTo>
                <a:cubicBezTo>
                  <a:pt x="1859099" y="-15619"/>
                  <a:pt x="2168896" y="-28923"/>
                  <a:pt x="2306738" y="0"/>
                </a:cubicBezTo>
                <a:cubicBezTo>
                  <a:pt x="2451896" y="5975"/>
                  <a:pt x="2549340" y="135811"/>
                  <a:pt x="2547602" y="240864"/>
                </a:cubicBezTo>
                <a:cubicBezTo>
                  <a:pt x="2524220" y="394855"/>
                  <a:pt x="2554429" y="579029"/>
                  <a:pt x="2547602" y="722579"/>
                </a:cubicBezTo>
                <a:cubicBezTo>
                  <a:pt x="2540775" y="866129"/>
                  <a:pt x="2529950" y="979746"/>
                  <a:pt x="2547602" y="1204294"/>
                </a:cubicBezTo>
                <a:cubicBezTo>
                  <a:pt x="2548605" y="1330735"/>
                  <a:pt x="2436485" y="1443358"/>
                  <a:pt x="2306738" y="1445158"/>
                </a:cubicBezTo>
                <a:cubicBezTo>
                  <a:pt x="1991219" y="1443038"/>
                  <a:pt x="1838864" y="1431066"/>
                  <a:pt x="1659431" y="1445158"/>
                </a:cubicBezTo>
                <a:cubicBezTo>
                  <a:pt x="1479998" y="1459250"/>
                  <a:pt x="1281404" y="1462589"/>
                  <a:pt x="1012124" y="1445158"/>
                </a:cubicBezTo>
                <a:cubicBezTo>
                  <a:pt x="742844" y="1427727"/>
                  <a:pt x="539571" y="1462480"/>
                  <a:pt x="240864" y="1445158"/>
                </a:cubicBezTo>
                <a:cubicBezTo>
                  <a:pt x="121417" y="1439585"/>
                  <a:pt x="23186" y="1357960"/>
                  <a:pt x="0" y="1204294"/>
                </a:cubicBezTo>
                <a:cubicBezTo>
                  <a:pt x="9982" y="1047103"/>
                  <a:pt x="1091" y="920659"/>
                  <a:pt x="0" y="732213"/>
                </a:cubicBezTo>
                <a:cubicBezTo>
                  <a:pt x="-1091" y="543767"/>
                  <a:pt x="-15615" y="465160"/>
                  <a:pt x="0" y="240864"/>
                </a:cubicBezTo>
                <a:close/>
              </a:path>
              <a:path w="2547602" h="1445158" stroke="0" extrusionOk="0">
                <a:moveTo>
                  <a:pt x="0" y="240864"/>
                </a:moveTo>
                <a:cubicBezTo>
                  <a:pt x="12786" y="89470"/>
                  <a:pt x="103455" y="32642"/>
                  <a:pt x="240864" y="0"/>
                </a:cubicBezTo>
                <a:cubicBezTo>
                  <a:pt x="515455" y="5494"/>
                  <a:pt x="604641" y="29172"/>
                  <a:pt x="929489" y="0"/>
                </a:cubicBezTo>
                <a:cubicBezTo>
                  <a:pt x="1254338" y="-29172"/>
                  <a:pt x="1415548" y="29717"/>
                  <a:pt x="1659431" y="0"/>
                </a:cubicBezTo>
                <a:cubicBezTo>
                  <a:pt x="1903314" y="-29717"/>
                  <a:pt x="2145824" y="15033"/>
                  <a:pt x="2306738" y="0"/>
                </a:cubicBezTo>
                <a:cubicBezTo>
                  <a:pt x="2435025" y="6366"/>
                  <a:pt x="2546850" y="95306"/>
                  <a:pt x="2547602" y="240864"/>
                </a:cubicBezTo>
                <a:cubicBezTo>
                  <a:pt x="2531705" y="435327"/>
                  <a:pt x="2550303" y="555210"/>
                  <a:pt x="2547602" y="703310"/>
                </a:cubicBezTo>
                <a:cubicBezTo>
                  <a:pt x="2544901" y="851410"/>
                  <a:pt x="2524376" y="1057318"/>
                  <a:pt x="2547602" y="1204294"/>
                </a:cubicBezTo>
                <a:cubicBezTo>
                  <a:pt x="2541489" y="1342906"/>
                  <a:pt x="2436629" y="1447333"/>
                  <a:pt x="2306738" y="1445158"/>
                </a:cubicBezTo>
                <a:cubicBezTo>
                  <a:pt x="2055727" y="1456564"/>
                  <a:pt x="1878048" y="1464069"/>
                  <a:pt x="1618113" y="1445158"/>
                </a:cubicBezTo>
                <a:cubicBezTo>
                  <a:pt x="1358178" y="1426247"/>
                  <a:pt x="1271626" y="1420386"/>
                  <a:pt x="991465" y="1445158"/>
                </a:cubicBezTo>
                <a:cubicBezTo>
                  <a:pt x="711304" y="1469930"/>
                  <a:pt x="488466" y="1450122"/>
                  <a:pt x="240864" y="1445158"/>
                </a:cubicBezTo>
                <a:cubicBezTo>
                  <a:pt x="101977" y="1457166"/>
                  <a:pt x="-10283" y="1343587"/>
                  <a:pt x="0" y="1204294"/>
                </a:cubicBezTo>
                <a:cubicBezTo>
                  <a:pt x="-6877" y="1109430"/>
                  <a:pt x="21324" y="910275"/>
                  <a:pt x="0" y="741848"/>
                </a:cubicBezTo>
                <a:cubicBezTo>
                  <a:pt x="-21324" y="573421"/>
                  <a:pt x="208" y="460280"/>
                  <a:pt x="0" y="240864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16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لو صافي الدخل 30%</a:t>
            </a:r>
          </a:p>
          <a:p>
            <a:pPr algn="ctr"/>
            <a:r>
              <a:rPr lang="ar-EG" sz="16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يعني الشركة تصفي 30 دولار من كل 100 مبيعات</a:t>
            </a:r>
          </a:p>
        </p:txBody>
      </p:sp>
    </p:spTree>
    <p:extLst>
      <p:ext uri="{BB962C8B-B14F-4D97-AF65-F5344CB8AC3E}">
        <p14:creationId xmlns:p14="http://schemas.microsoft.com/office/powerpoint/2010/main" val="24795208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313851-D9AD-D774-69A9-092050626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343EDB-18FB-CA09-AD71-A8BEBAF533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AA3AE22-758E-8B0A-65C3-DB6A2DB25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0884" y="6095296"/>
            <a:ext cx="1142245" cy="669925"/>
          </a:xfrm>
        </p:spPr>
        <p:txBody>
          <a:bodyPr/>
          <a:lstStyle/>
          <a:p>
            <a:r>
              <a:rPr lang="ar-EG" sz="6000" dirty="0">
                <a:solidFill>
                  <a:schemeClr val="tx1"/>
                </a:solidFill>
              </a:rPr>
              <a:t>17</a:t>
            </a:r>
            <a:endParaRPr lang="en-US" sz="6000" dirty="0">
              <a:solidFill>
                <a:schemeClr val="tx1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EF42B58-B1AC-11A9-5928-56D04A8B733D}"/>
              </a:ext>
            </a:extLst>
          </p:cNvPr>
          <p:cNvCxnSpPr/>
          <p:nvPr/>
        </p:nvCxnSpPr>
        <p:spPr>
          <a:xfrm>
            <a:off x="1750840" y="234890"/>
            <a:ext cx="0" cy="6388217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F0FE707-23B0-0573-EA24-D2BEAB509894}"/>
              </a:ext>
            </a:extLst>
          </p:cNvPr>
          <p:cNvSpPr/>
          <p:nvPr/>
        </p:nvSpPr>
        <p:spPr>
          <a:xfrm>
            <a:off x="395585" y="872248"/>
            <a:ext cx="1119930" cy="350540"/>
          </a:xfrm>
          <a:prstGeom prst="roundRect">
            <a:avLst/>
          </a:prstGeom>
          <a:solidFill>
            <a:srgbClr val="00B050"/>
          </a:solidFill>
          <a:ln w="6350">
            <a:solidFill>
              <a:srgbClr val="00B050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Revenue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9FC0BB8-E88F-D07A-A638-0F48BE0B0D92}"/>
              </a:ext>
            </a:extLst>
          </p:cNvPr>
          <p:cNvSpPr/>
          <p:nvPr/>
        </p:nvSpPr>
        <p:spPr>
          <a:xfrm>
            <a:off x="1986166" y="887869"/>
            <a:ext cx="1119930" cy="350540"/>
          </a:xfrm>
          <a:prstGeom prst="roundRect">
            <a:avLst/>
          </a:prstGeom>
          <a:solidFill>
            <a:srgbClr val="00B050"/>
          </a:solidFill>
          <a:ln w="6350">
            <a:solidFill>
              <a:srgbClr val="00B050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100 $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93FEB52-4068-C501-4EE9-DE3CAD0234B5}"/>
              </a:ext>
            </a:extLst>
          </p:cNvPr>
          <p:cNvSpPr/>
          <p:nvPr/>
        </p:nvSpPr>
        <p:spPr>
          <a:xfrm>
            <a:off x="286788" y="1313702"/>
            <a:ext cx="1272935" cy="350540"/>
          </a:xfrm>
          <a:custGeom>
            <a:avLst/>
            <a:gdLst>
              <a:gd name="connsiteX0" fmla="*/ 0 w 1272935"/>
              <a:gd name="connsiteY0" fmla="*/ 58425 h 350540"/>
              <a:gd name="connsiteX1" fmla="*/ 58425 w 1272935"/>
              <a:gd name="connsiteY1" fmla="*/ 0 h 350540"/>
              <a:gd name="connsiteX2" fmla="*/ 636468 w 1272935"/>
              <a:gd name="connsiteY2" fmla="*/ 0 h 350540"/>
              <a:gd name="connsiteX3" fmla="*/ 1214510 w 1272935"/>
              <a:gd name="connsiteY3" fmla="*/ 0 h 350540"/>
              <a:gd name="connsiteX4" fmla="*/ 1272935 w 1272935"/>
              <a:gd name="connsiteY4" fmla="*/ 58425 h 350540"/>
              <a:gd name="connsiteX5" fmla="*/ 1272935 w 1272935"/>
              <a:gd name="connsiteY5" fmla="*/ 292115 h 350540"/>
              <a:gd name="connsiteX6" fmla="*/ 1214510 w 1272935"/>
              <a:gd name="connsiteY6" fmla="*/ 350540 h 350540"/>
              <a:gd name="connsiteX7" fmla="*/ 624907 w 1272935"/>
              <a:gd name="connsiteY7" fmla="*/ 350540 h 350540"/>
              <a:gd name="connsiteX8" fmla="*/ 58425 w 1272935"/>
              <a:gd name="connsiteY8" fmla="*/ 350540 h 350540"/>
              <a:gd name="connsiteX9" fmla="*/ 0 w 1272935"/>
              <a:gd name="connsiteY9" fmla="*/ 292115 h 350540"/>
              <a:gd name="connsiteX10" fmla="*/ 0 w 1272935"/>
              <a:gd name="connsiteY10" fmla="*/ 58425 h 35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72935" h="350540" fill="none" extrusionOk="0">
                <a:moveTo>
                  <a:pt x="0" y="58425"/>
                </a:moveTo>
                <a:cubicBezTo>
                  <a:pt x="3923" y="30963"/>
                  <a:pt x="30534" y="-3831"/>
                  <a:pt x="58425" y="0"/>
                </a:cubicBezTo>
                <a:cubicBezTo>
                  <a:pt x="235487" y="23778"/>
                  <a:pt x="408330" y="20130"/>
                  <a:pt x="636468" y="0"/>
                </a:cubicBezTo>
                <a:cubicBezTo>
                  <a:pt x="864606" y="-20130"/>
                  <a:pt x="944085" y="5492"/>
                  <a:pt x="1214510" y="0"/>
                </a:cubicBezTo>
                <a:cubicBezTo>
                  <a:pt x="1243536" y="-6607"/>
                  <a:pt x="1273513" y="18343"/>
                  <a:pt x="1272935" y="58425"/>
                </a:cubicBezTo>
                <a:cubicBezTo>
                  <a:pt x="1279952" y="169065"/>
                  <a:pt x="1279018" y="179202"/>
                  <a:pt x="1272935" y="292115"/>
                </a:cubicBezTo>
                <a:cubicBezTo>
                  <a:pt x="1265612" y="324684"/>
                  <a:pt x="1249825" y="345046"/>
                  <a:pt x="1214510" y="350540"/>
                </a:cubicBezTo>
                <a:cubicBezTo>
                  <a:pt x="986217" y="326436"/>
                  <a:pt x="770645" y="351622"/>
                  <a:pt x="624907" y="350540"/>
                </a:cubicBezTo>
                <a:cubicBezTo>
                  <a:pt x="479169" y="349458"/>
                  <a:pt x="281708" y="325133"/>
                  <a:pt x="58425" y="350540"/>
                </a:cubicBezTo>
                <a:cubicBezTo>
                  <a:pt x="25891" y="343328"/>
                  <a:pt x="5349" y="325497"/>
                  <a:pt x="0" y="292115"/>
                </a:cubicBezTo>
                <a:cubicBezTo>
                  <a:pt x="6501" y="184185"/>
                  <a:pt x="2272" y="127357"/>
                  <a:pt x="0" y="58425"/>
                </a:cubicBezTo>
                <a:close/>
              </a:path>
              <a:path w="1272935" h="350540" stroke="0" extrusionOk="0">
                <a:moveTo>
                  <a:pt x="0" y="58425"/>
                </a:moveTo>
                <a:cubicBezTo>
                  <a:pt x="-3561" y="23962"/>
                  <a:pt x="22280" y="1455"/>
                  <a:pt x="58425" y="0"/>
                </a:cubicBezTo>
                <a:cubicBezTo>
                  <a:pt x="187376" y="-4117"/>
                  <a:pt x="441283" y="24480"/>
                  <a:pt x="659589" y="0"/>
                </a:cubicBezTo>
                <a:cubicBezTo>
                  <a:pt x="877895" y="-24480"/>
                  <a:pt x="1092369" y="26036"/>
                  <a:pt x="1214510" y="0"/>
                </a:cubicBezTo>
                <a:cubicBezTo>
                  <a:pt x="1245412" y="-747"/>
                  <a:pt x="1276116" y="27678"/>
                  <a:pt x="1272935" y="58425"/>
                </a:cubicBezTo>
                <a:cubicBezTo>
                  <a:pt x="1270976" y="166402"/>
                  <a:pt x="1272869" y="230705"/>
                  <a:pt x="1272935" y="292115"/>
                </a:cubicBezTo>
                <a:cubicBezTo>
                  <a:pt x="1274460" y="321901"/>
                  <a:pt x="1243049" y="353816"/>
                  <a:pt x="1214510" y="350540"/>
                </a:cubicBezTo>
                <a:cubicBezTo>
                  <a:pt x="1015522" y="341881"/>
                  <a:pt x="801635" y="354441"/>
                  <a:pt x="636468" y="350540"/>
                </a:cubicBezTo>
                <a:cubicBezTo>
                  <a:pt x="471301" y="346639"/>
                  <a:pt x="325095" y="361966"/>
                  <a:pt x="58425" y="350540"/>
                </a:cubicBezTo>
                <a:cubicBezTo>
                  <a:pt x="24634" y="350453"/>
                  <a:pt x="2326" y="318002"/>
                  <a:pt x="0" y="292115"/>
                </a:cubicBezTo>
                <a:cubicBezTo>
                  <a:pt x="-7644" y="207411"/>
                  <a:pt x="8296" y="165940"/>
                  <a:pt x="0" y="58425"/>
                </a:cubicBezTo>
                <a:close/>
              </a:path>
            </a:pathLst>
          </a:custGeom>
          <a:solidFill>
            <a:srgbClr val="00B0F0"/>
          </a:solidFill>
          <a:ln w="9525">
            <a:solidFill>
              <a:schemeClr val="bg1">
                <a:lumMod val="50000"/>
                <a:lumOff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Revenue Growth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629802D-051C-F4EE-7E0D-0FE133D3F841}"/>
              </a:ext>
            </a:extLst>
          </p:cNvPr>
          <p:cNvSpPr/>
          <p:nvPr/>
        </p:nvSpPr>
        <p:spPr>
          <a:xfrm>
            <a:off x="1986166" y="1317896"/>
            <a:ext cx="1119930" cy="350540"/>
          </a:xfrm>
          <a:solidFill>
            <a:srgbClr val="00B0F0"/>
          </a:solidFill>
          <a:ln w="9525">
            <a:solidFill>
              <a:schemeClr val="bg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88F8343-5DA8-A7CC-78EA-59A47FB9587A}"/>
              </a:ext>
            </a:extLst>
          </p:cNvPr>
          <p:cNvSpPr/>
          <p:nvPr/>
        </p:nvSpPr>
        <p:spPr>
          <a:xfrm>
            <a:off x="419296" y="1874327"/>
            <a:ext cx="1119930" cy="350540"/>
          </a:xfrm>
          <a:prstGeom prst="roundRect">
            <a:avLst/>
          </a:prstGeom>
          <a:solidFill>
            <a:srgbClr val="00B050"/>
          </a:solidFill>
          <a:ln w="6350">
            <a:solidFill>
              <a:srgbClr val="00B050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Gross Profit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2BFB65F-5D90-62B7-A8FE-3439854A229B}"/>
              </a:ext>
            </a:extLst>
          </p:cNvPr>
          <p:cNvSpPr/>
          <p:nvPr/>
        </p:nvSpPr>
        <p:spPr>
          <a:xfrm>
            <a:off x="1895327" y="1891529"/>
            <a:ext cx="1119930" cy="350540"/>
          </a:xfrm>
          <a:prstGeom prst="roundRect">
            <a:avLst/>
          </a:prstGeom>
          <a:solidFill>
            <a:srgbClr val="00B050"/>
          </a:solidFill>
          <a:ln w="6350">
            <a:solidFill>
              <a:srgbClr val="00B050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80 $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50F5833-4CD5-4E8A-0C5E-94D923702BDA}"/>
              </a:ext>
            </a:extLst>
          </p:cNvPr>
          <p:cNvSpPr/>
          <p:nvPr/>
        </p:nvSpPr>
        <p:spPr>
          <a:xfrm>
            <a:off x="439793" y="2344049"/>
            <a:ext cx="1119930" cy="3505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Gross Margin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1392831-A799-4AD4-8ED0-A759D74C9422}"/>
              </a:ext>
            </a:extLst>
          </p:cNvPr>
          <p:cNvSpPr/>
          <p:nvPr/>
        </p:nvSpPr>
        <p:spPr>
          <a:xfrm>
            <a:off x="1854037" y="2413293"/>
            <a:ext cx="1119930" cy="350540"/>
          </a:xfrm>
          <a:prstGeom prst="roundRect">
            <a:avLst/>
          </a:prstGeom>
          <a:solidFill>
            <a:schemeClr val="tx1"/>
          </a:solidFill>
          <a:ln>
            <a:solidFill>
              <a:srgbClr val="00B050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80%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61CCC2B-3C82-4225-5B2B-CECD46075CAA}"/>
              </a:ext>
            </a:extLst>
          </p:cNvPr>
          <p:cNvSpPr/>
          <p:nvPr/>
        </p:nvSpPr>
        <p:spPr>
          <a:xfrm>
            <a:off x="439793" y="2763833"/>
            <a:ext cx="1119930" cy="350540"/>
          </a:xfrm>
          <a:solidFill>
            <a:srgbClr val="00B0F0"/>
          </a:solidFill>
          <a:ln w="9525">
            <a:solidFill>
              <a:schemeClr val="bg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5B4E222-BD04-2C89-7339-79E925BE03A2}"/>
              </a:ext>
            </a:extLst>
          </p:cNvPr>
          <p:cNvSpPr/>
          <p:nvPr/>
        </p:nvSpPr>
        <p:spPr>
          <a:xfrm>
            <a:off x="1854037" y="2829086"/>
            <a:ext cx="1119930" cy="300852"/>
          </a:xfrm>
          <a:solidFill>
            <a:srgbClr val="00B0F0"/>
          </a:solidFill>
          <a:ln w="9525">
            <a:solidFill>
              <a:schemeClr val="bg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97CFA0F-11C3-FA7A-BFBF-60B486C22AC0}"/>
              </a:ext>
            </a:extLst>
          </p:cNvPr>
          <p:cNvSpPr/>
          <p:nvPr/>
        </p:nvSpPr>
        <p:spPr>
          <a:xfrm>
            <a:off x="439793" y="3300447"/>
            <a:ext cx="1119930" cy="350540"/>
          </a:xfrm>
          <a:prstGeom prst="roundRect">
            <a:avLst/>
          </a:prstGeom>
          <a:solidFill>
            <a:srgbClr val="00B050"/>
          </a:solidFill>
          <a:ln w="6350">
            <a:solidFill>
              <a:srgbClr val="00B050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Op Income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8B9337C-A641-1E1E-F716-DA67D8A84FB5}"/>
              </a:ext>
            </a:extLst>
          </p:cNvPr>
          <p:cNvSpPr/>
          <p:nvPr/>
        </p:nvSpPr>
        <p:spPr>
          <a:xfrm>
            <a:off x="1854037" y="3331107"/>
            <a:ext cx="1119930" cy="350540"/>
          </a:xfrm>
          <a:prstGeom prst="roundRect">
            <a:avLst/>
          </a:prstGeom>
          <a:solidFill>
            <a:srgbClr val="00B050"/>
          </a:solidFill>
          <a:ln w="6350">
            <a:solidFill>
              <a:srgbClr val="00B050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50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DFEAD7A-D0D6-5B85-B757-85B3E39121FF}"/>
              </a:ext>
            </a:extLst>
          </p:cNvPr>
          <p:cNvSpPr/>
          <p:nvPr/>
        </p:nvSpPr>
        <p:spPr>
          <a:xfrm>
            <a:off x="419296" y="3735310"/>
            <a:ext cx="1119930" cy="3505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Op Margin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7537CEC-4B31-6D6A-B920-98882FF2593B}"/>
              </a:ext>
            </a:extLst>
          </p:cNvPr>
          <p:cNvSpPr/>
          <p:nvPr/>
        </p:nvSpPr>
        <p:spPr>
          <a:xfrm>
            <a:off x="1854037" y="3783058"/>
            <a:ext cx="1119930" cy="350540"/>
          </a:xfrm>
          <a:prstGeom prst="roundRect">
            <a:avLst/>
          </a:prstGeom>
          <a:solidFill>
            <a:schemeClr val="tx1"/>
          </a:solidFill>
          <a:ln>
            <a:solidFill>
              <a:srgbClr val="00B050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50%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AB54ED8-5E17-E1DD-4B1A-A411A483046D}"/>
              </a:ext>
            </a:extLst>
          </p:cNvPr>
          <p:cNvSpPr/>
          <p:nvPr/>
        </p:nvSpPr>
        <p:spPr>
          <a:xfrm>
            <a:off x="442569" y="4261753"/>
            <a:ext cx="1119930" cy="350540"/>
          </a:xfrm>
          <a:solidFill>
            <a:srgbClr val="00B0F0"/>
          </a:solidFill>
          <a:ln w="9525">
            <a:solidFill>
              <a:schemeClr val="bg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B8996F7-F4DE-23D4-DA6C-AE4C24F8040B}"/>
              </a:ext>
            </a:extLst>
          </p:cNvPr>
          <p:cNvSpPr/>
          <p:nvPr/>
        </p:nvSpPr>
        <p:spPr>
          <a:xfrm>
            <a:off x="1819972" y="4261795"/>
            <a:ext cx="1119930" cy="350540"/>
          </a:xfrm>
          <a:solidFill>
            <a:srgbClr val="00B0F0"/>
          </a:solidFill>
          <a:ln w="9525">
            <a:solidFill>
              <a:schemeClr val="bg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28A0F40-7A0F-CA02-A5C7-2C44451505E0}"/>
              </a:ext>
            </a:extLst>
          </p:cNvPr>
          <p:cNvSpPr/>
          <p:nvPr/>
        </p:nvSpPr>
        <p:spPr>
          <a:xfrm>
            <a:off x="439793" y="4706787"/>
            <a:ext cx="1119930" cy="350540"/>
          </a:xfrm>
          <a:prstGeom prst="roundRect">
            <a:avLst/>
          </a:prstGeom>
          <a:solidFill>
            <a:srgbClr val="00B050"/>
          </a:solidFill>
          <a:ln w="6350">
            <a:solidFill>
              <a:srgbClr val="00B050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Net  Income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E2ADF17F-61DA-A236-E4C8-33403BDE9E2F}"/>
              </a:ext>
            </a:extLst>
          </p:cNvPr>
          <p:cNvSpPr/>
          <p:nvPr/>
        </p:nvSpPr>
        <p:spPr>
          <a:xfrm>
            <a:off x="1819972" y="4736526"/>
            <a:ext cx="1119930" cy="350540"/>
          </a:xfrm>
          <a:prstGeom prst="roundRect">
            <a:avLst/>
          </a:prstGeom>
          <a:solidFill>
            <a:srgbClr val="00B050"/>
          </a:solidFill>
          <a:ln w="6350">
            <a:solidFill>
              <a:srgbClr val="00B050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D8A71A9-122F-E3AF-6CFB-6DD0B75624F6}"/>
              </a:ext>
            </a:extLst>
          </p:cNvPr>
          <p:cNvSpPr/>
          <p:nvPr/>
        </p:nvSpPr>
        <p:spPr>
          <a:xfrm>
            <a:off x="473858" y="5199947"/>
            <a:ext cx="1119930" cy="3505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Net  Income Margin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6894F3F-F88B-6ADF-5F6E-32513AAA4FD6}"/>
              </a:ext>
            </a:extLst>
          </p:cNvPr>
          <p:cNvSpPr/>
          <p:nvPr/>
        </p:nvSpPr>
        <p:spPr>
          <a:xfrm>
            <a:off x="1854037" y="5229686"/>
            <a:ext cx="1119930" cy="350540"/>
          </a:xfrm>
          <a:prstGeom prst="roundRect">
            <a:avLst/>
          </a:prstGeom>
          <a:solidFill>
            <a:schemeClr val="tx1"/>
          </a:solidFill>
          <a:ln>
            <a:solidFill>
              <a:srgbClr val="00B050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35%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929DB01-64B1-1A3D-8D54-C5DAF2ACA219}"/>
              </a:ext>
            </a:extLst>
          </p:cNvPr>
          <p:cNvSpPr/>
          <p:nvPr/>
        </p:nvSpPr>
        <p:spPr>
          <a:xfrm>
            <a:off x="515148" y="5663368"/>
            <a:ext cx="1119930" cy="350540"/>
          </a:xfrm>
          <a:solidFill>
            <a:srgbClr val="00B0F0"/>
          </a:solidFill>
          <a:ln w="9525">
            <a:solidFill>
              <a:schemeClr val="bg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Net  Income Growth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7BB435F-E54F-CBE2-2C18-D94044F8E11F}"/>
              </a:ext>
            </a:extLst>
          </p:cNvPr>
          <p:cNvSpPr/>
          <p:nvPr/>
        </p:nvSpPr>
        <p:spPr>
          <a:xfrm>
            <a:off x="1895327" y="5693107"/>
            <a:ext cx="1119930" cy="350540"/>
          </a:xfrm>
          <a:solidFill>
            <a:srgbClr val="00B0F0"/>
          </a:solidFill>
          <a:ln w="9525">
            <a:solidFill>
              <a:schemeClr val="bg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16%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F6AD3BB-FF5C-5B74-9E7B-60C0C60C6234}"/>
              </a:ext>
            </a:extLst>
          </p:cNvPr>
          <p:cNvCxnSpPr/>
          <p:nvPr/>
        </p:nvCxnSpPr>
        <p:spPr>
          <a:xfrm>
            <a:off x="5682460" y="273422"/>
            <a:ext cx="0" cy="6388217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2AFE547-9048-2E32-0484-6C377B518CFF}"/>
              </a:ext>
            </a:extLst>
          </p:cNvPr>
          <p:cNvSpPr/>
          <p:nvPr/>
        </p:nvSpPr>
        <p:spPr>
          <a:xfrm>
            <a:off x="4327205" y="910780"/>
            <a:ext cx="1119930" cy="350540"/>
          </a:xfrm>
          <a:prstGeom prst="roundRect">
            <a:avLst/>
          </a:prstGeom>
          <a:solidFill>
            <a:srgbClr val="00B050"/>
          </a:solidFill>
          <a:ln w="6350">
            <a:solidFill>
              <a:srgbClr val="00B050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EPS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EFD804C4-DE57-C987-8D3D-EA767DDBCA50}"/>
              </a:ext>
            </a:extLst>
          </p:cNvPr>
          <p:cNvSpPr/>
          <p:nvPr/>
        </p:nvSpPr>
        <p:spPr>
          <a:xfrm>
            <a:off x="5917786" y="926401"/>
            <a:ext cx="1119930" cy="350540"/>
          </a:xfrm>
          <a:prstGeom prst="roundRect">
            <a:avLst/>
          </a:prstGeom>
          <a:solidFill>
            <a:srgbClr val="00B050"/>
          </a:solidFill>
          <a:ln w="6350">
            <a:solidFill>
              <a:srgbClr val="00B050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1$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59BF1D98-3279-9755-59AF-A76A16D4874B}"/>
              </a:ext>
            </a:extLst>
          </p:cNvPr>
          <p:cNvSpPr/>
          <p:nvPr/>
        </p:nvSpPr>
        <p:spPr>
          <a:xfrm>
            <a:off x="4218408" y="1352234"/>
            <a:ext cx="1272935" cy="350540"/>
          </a:xfrm>
          <a:prstGeom prst="roundRect">
            <a:avLst/>
          </a:prstGeom>
          <a:solidFill>
            <a:srgbClr val="00B050"/>
          </a:solidFill>
          <a:ln w="6350">
            <a:solidFill>
              <a:srgbClr val="00B050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EPS Diluted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D1427DC3-BE9C-C5E6-9BFF-E569097934EF}"/>
              </a:ext>
            </a:extLst>
          </p:cNvPr>
          <p:cNvSpPr/>
          <p:nvPr/>
        </p:nvSpPr>
        <p:spPr>
          <a:xfrm>
            <a:off x="5917786" y="1356428"/>
            <a:ext cx="1119930" cy="350540"/>
          </a:xfrm>
          <a:prstGeom prst="roundRect">
            <a:avLst/>
          </a:prstGeom>
          <a:solidFill>
            <a:srgbClr val="00B050"/>
          </a:solidFill>
          <a:ln w="6350">
            <a:solidFill>
              <a:srgbClr val="00B050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0.9 $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4376DA3C-F18D-3E6E-70EA-FF6214E3E6CD}"/>
              </a:ext>
            </a:extLst>
          </p:cNvPr>
          <p:cNvSpPr/>
          <p:nvPr/>
        </p:nvSpPr>
        <p:spPr>
          <a:xfrm>
            <a:off x="4350916" y="1912859"/>
            <a:ext cx="1119930" cy="350540"/>
          </a:xfrm>
          <a:solidFill>
            <a:srgbClr val="00B0F0"/>
          </a:solidFill>
          <a:ln w="9525">
            <a:solidFill>
              <a:schemeClr val="bg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9663342-997C-CE80-2BC0-41706BAEEB23}"/>
              </a:ext>
            </a:extLst>
          </p:cNvPr>
          <p:cNvSpPr/>
          <p:nvPr/>
        </p:nvSpPr>
        <p:spPr>
          <a:xfrm>
            <a:off x="5826947" y="1930061"/>
            <a:ext cx="1119930" cy="350540"/>
          </a:xfrm>
          <a:solidFill>
            <a:srgbClr val="00B0F0"/>
          </a:solidFill>
          <a:ln w="9525">
            <a:solidFill>
              <a:schemeClr val="bg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143214B-FEC3-49DA-4DFE-91A1573E672E}"/>
              </a:ext>
            </a:extLst>
          </p:cNvPr>
          <p:cNvSpPr/>
          <p:nvPr/>
        </p:nvSpPr>
        <p:spPr>
          <a:xfrm>
            <a:off x="4371413" y="2382581"/>
            <a:ext cx="1119930" cy="350540"/>
          </a:xfrm>
          <a:prstGeom prst="roundRect">
            <a:avLst/>
          </a:prstGeom>
          <a:solidFill>
            <a:srgbClr val="00B050"/>
          </a:solidFill>
          <a:ln w="6350">
            <a:solidFill>
              <a:srgbClr val="00B050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DPS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84A1F4F8-E573-0104-9146-319622ECB028}"/>
              </a:ext>
            </a:extLst>
          </p:cNvPr>
          <p:cNvSpPr/>
          <p:nvPr/>
        </p:nvSpPr>
        <p:spPr>
          <a:xfrm>
            <a:off x="5785657" y="2451825"/>
            <a:ext cx="1119930" cy="350540"/>
          </a:xfrm>
          <a:prstGeom prst="roundRect">
            <a:avLst/>
          </a:prstGeom>
          <a:solidFill>
            <a:srgbClr val="00B050"/>
          </a:solidFill>
          <a:ln w="6350">
            <a:solidFill>
              <a:srgbClr val="00B050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0.2 $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1D215FDD-DD0D-4AD4-D38C-50EA4120D41F}"/>
              </a:ext>
            </a:extLst>
          </p:cNvPr>
          <p:cNvSpPr/>
          <p:nvPr/>
        </p:nvSpPr>
        <p:spPr>
          <a:xfrm>
            <a:off x="4371413" y="2802365"/>
            <a:ext cx="1119930" cy="350540"/>
          </a:xfrm>
          <a:prstGeom prst="roundRect">
            <a:avLst/>
          </a:prstGeom>
          <a:solidFill>
            <a:schemeClr val="tx1"/>
          </a:solidFill>
          <a:ln>
            <a:solidFill>
              <a:srgbClr val="00B050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Div Payout Ratio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38CA7829-FBCD-2FC1-DA2A-BB7BB71447D2}"/>
              </a:ext>
            </a:extLst>
          </p:cNvPr>
          <p:cNvSpPr/>
          <p:nvPr/>
        </p:nvSpPr>
        <p:spPr>
          <a:xfrm>
            <a:off x="5785657" y="2867618"/>
            <a:ext cx="1119930" cy="300852"/>
          </a:xfrm>
          <a:prstGeom prst="roundRect">
            <a:avLst/>
          </a:prstGeom>
          <a:solidFill>
            <a:schemeClr val="tx1"/>
          </a:solidFill>
          <a:ln>
            <a:solidFill>
              <a:srgbClr val="00B050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20%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F6CD2E76-4054-0A09-10B6-1BBE52097CC0}"/>
              </a:ext>
            </a:extLst>
          </p:cNvPr>
          <p:cNvSpPr/>
          <p:nvPr/>
        </p:nvSpPr>
        <p:spPr>
          <a:xfrm>
            <a:off x="4371413" y="3379936"/>
            <a:ext cx="1119930" cy="350540"/>
          </a:xfrm>
          <a:prstGeom prst="roundRect">
            <a:avLst/>
          </a:prstGeom>
          <a:solidFill>
            <a:schemeClr val="tx1"/>
          </a:solidFill>
          <a:ln>
            <a:solidFill>
              <a:srgbClr val="00B050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Div Paid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8C4B135A-646C-2E05-5872-D9869981AD2F}"/>
              </a:ext>
            </a:extLst>
          </p:cNvPr>
          <p:cNvSpPr/>
          <p:nvPr/>
        </p:nvSpPr>
        <p:spPr>
          <a:xfrm>
            <a:off x="5785657" y="3445189"/>
            <a:ext cx="1119930" cy="300852"/>
          </a:xfrm>
          <a:prstGeom prst="roundRect">
            <a:avLst/>
          </a:prstGeom>
          <a:solidFill>
            <a:schemeClr val="tx1"/>
          </a:solidFill>
          <a:ln>
            <a:solidFill>
              <a:srgbClr val="00B050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20 $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3DA03285-AED5-F64E-0C99-22A59F3C986E}"/>
              </a:ext>
            </a:extLst>
          </p:cNvPr>
          <p:cNvSpPr/>
          <p:nvPr/>
        </p:nvSpPr>
        <p:spPr>
          <a:xfrm>
            <a:off x="4371413" y="3917919"/>
            <a:ext cx="1119930" cy="350540"/>
          </a:xfrm>
          <a:prstGeom prst="roundRect">
            <a:avLst/>
          </a:prstGeom>
          <a:solidFill>
            <a:schemeClr val="tx1"/>
          </a:solidFill>
          <a:ln>
            <a:solidFill>
              <a:srgbClr val="00B050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Cont</a:t>
            </a:r>
            <a:r>
              <a:rPr lang="en-US" sz="1200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Div Payout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FFF6D77D-565F-CEE9-652A-13BF44338502}"/>
              </a:ext>
            </a:extLst>
          </p:cNvPr>
          <p:cNvSpPr/>
          <p:nvPr/>
        </p:nvSpPr>
        <p:spPr>
          <a:xfrm>
            <a:off x="5785657" y="3983172"/>
            <a:ext cx="1119930" cy="300852"/>
          </a:xfrm>
          <a:prstGeom prst="roundRect">
            <a:avLst/>
          </a:prstGeom>
          <a:solidFill>
            <a:schemeClr val="tx1"/>
          </a:solidFill>
          <a:ln>
            <a:solidFill>
              <a:srgbClr val="00B050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8 Times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B794035-5574-D393-9D56-DF8936933004}"/>
              </a:ext>
            </a:extLst>
          </p:cNvPr>
          <p:cNvCxnSpPr/>
          <p:nvPr/>
        </p:nvCxnSpPr>
        <p:spPr>
          <a:xfrm>
            <a:off x="328824" y="1770242"/>
            <a:ext cx="3139590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E0F0730-5BE1-AA4D-9878-11C1D89942EE}"/>
              </a:ext>
            </a:extLst>
          </p:cNvPr>
          <p:cNvCxnSpPr/>
          <p:nvPr/>
        </p:nvCxnSpPr>
        <p:spPr>
          <a:xfrm>
            <a:off x="168455" y="3224424"/>
            <a:ext cx="3139590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638441A-E546-F1AD-18DB-1450E138442B}"/>
              </a:ext>
            </a:extLst>
          </p:cNvPr>
          <p:cNvCxnSpPr/>
          <p:nvPr/>
        </p:nvCxnSpPr>
        <p:spPr>
          <a:xfrm>
            <a:off x="168455" y="4669597"/>
            <a:ext cx="3139590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FFB30D8-9745-3861-0B09-0A6C3AA0E224}"/>
              </a:ext>
            </a:extLst>
          </p:cNvPr>
          <p:cNvCxnSpPr/>
          <p:nvPr/>
        </p:nvCxnSpPr>
        <p:spPr>
          <a:xfrm>
            <a:off x="4097361" y="1313702"/>
            <a:ext cx="3139590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BBE8DDD-FE93-5A3D-8C2D-F7383D5959DE}"/>
              </a:ext>
            </a:extLst>
          </p:cNvPr>
          <p:cNvCxnSpPr/>
          <p:nvPr/>
        </p:nvCxnSpPr>
        <p:spPr>
          <a:xfrm>
            <a:off x="4029044" y="2344049"/>
            <a:ext cx="3139590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D2C18C1-123F-18D7-A23F-2D71F5485C04}"/>
              </a:ext>
            </a:extLst>
          </p:cNvPr>
          <p:cNvCxnSpPr/>
          <p:nvPr/>
        </p:nvCxnSpPr>
        <p:spPr>
          <a:xfrm>
            <a:off x="3970776" y="3300447"/>
            <a:ext cx="3139590" cy="0"/>
          </a:xfrm>
          <a:prstGeom prst="line">
            <a:avLst/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0AD89EF4-DFF0-5247-3F3E-24A09FFBEC2A}"/>
              </a:ext>
            </a:extLst>
          </p:cNvPr>
          <p:cNvSpPr txBox="1"/>
          <p:nvPr/>
        </p:nvSpPr>
        <p:spPr>
          <a:xfrm>
            <a:off x="9189044" y="92779"/>
            <a:ext cx="20179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قائمة الدخل مع المقارنة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0843B3D-1D96-A37D-68B6-29E2DECB7850}"/>
              </a:ext>
            </a:extLst>
          </p:cNvPr>
          <p:cNvSpPr/>
          <p:nvPr/>
        </p:nvSpPr>
        <p:spPr>
          <a:xfrm>
            <a:off x="1986166" y="1303099"/>
            <a:ext cx="1272935" cy="350540"/>
          </a:xfrm>
          <a:custGeom>
            <a:avLst/>
            <a:gdLst>
              <a:gd name="connsiteX0" fmla="*/ 0 w 1272935"/>
              <a:gd name="connsiteY0" fmla="*/ 58425 h 350540"/>
              <a:gd name="connsiteX1" fmla="*/ 58425 w 1272935"/>
              <a:gd name="connsiteY1" fmla="*/ 0 h 350540"/>
              <a:gd name="connsiteX2" fmla="*/ 636468 w 1272935"/>
              <a:gd name="connsiteY2" fmla="*/ 0 h 350540"/>
              <a:gd name="connsiteX3" fmla="*/ 1214510 w 1272935"/>
              <a:gd name="connsiteY3" fmla="*/ 0 h 350540"/>
              <a:gd name="connsiteX4" fmla="*/ 1272935 w 1272935"/>
              <a:gd name="connsiteY4" fmla="*/ 58425 h 350540"/>
              <a:gd name="connsiteX5" fmla="*/ 1272935 w 1272935"/>
              <a:gd name="connsiteY5" fmla="*/ 292115 h 350540"/>
              <a:gd name="connsiteX6" fmla="*/ 1214510 w 1272935"/>
              <a:gd name="connsiteY6" fmla="*/ 350540 h 350540"/>
              <a:gd name="connsiteX7" fmla="*/ 624907 w 1272935"/>
              <a:gd name="connsiteY7" fmla="*/ 350540 h 350540"/>
              <a:gd name="connsiteX8" fmla="*/ 58425 w 1272935"/>
              <a:gd name="connsiteY8" fmla="*/ 350540 h 350540"/>
              <a:gd name="connsiteX9" fmla="*/ 0 w 1272935"/>
              <a:gd name="connsiteY9" fmla="*/ 292115 h 350540"/>
              <a:gd name="connsiteX10" fmla="*/ 0 w 1272935"/>
              <a:gd name="connsiteY10" fmla="*/ 58425 h 35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72935" h="350540" fill="none" extrusionOk="0">
                <a:moveTo>
                  <a:pt x="0" y="58425"/>
                </a:moveTo>
                <a:cubicBezTo>
                  <a:pt x="3923" y="30963"/>
                  <a:pt x="30534" y="-3831"/>
                  <a:pt x="58425" y="0"/>
                </a:cubicBezTo>
                <a:cubicBezTo>
                  <a:pt x="235487" y="23778"/>
                  <a:pt x="408330" y="20130"/>
                  <a:pt x="636468" y="0"/>
                </a:cubicBezTo>
                <a:cubicBezTo>
                  <a:pt x="864606" y="-20130"/>
                  <a:pt x="944085" y="5492"/>
                  <a:pt x="1214510" y="0"/>
                </a:cubicBezTo>
                <a:cubicBezTo>
                  <a:pt x="1243536" y="-6607"/>
                  <a:pt x="1273513" y="18343"/>
                  <a:pt x="1272935" y="58425"/>
                </a:cubicBezTo>
                <a:cubicBezTo>
                  <a:pt x="1279952" y="169065"/>
                  <a:pt x="1279018" y="179202"/>
                  <a:pt x="1272935" y="292115"/>
                </a:cubicBezTo>
                <a:cubicBezTo>
                  <a:pt x="1265612" y="324684"/>
                  <a:pt x="1249825" y="345046"/>
                  <a:pt x="1214510" y="350540"/>
                </a:cubicBezTo>
                <a:cubicBezTo>
                  <a:pt x="986217" y="326436"/>
                  <a:pt x="770645" y="351622"/>
                  <a:pt x="624907" y="350540"/>
                </a:cubicBezTo>
                <a:cubicBezTo>
                  <a:pt x="479169" y="349458"/>
                  <a:pt x="281708" y="325133"/>
                  <a:pt x="58425" y="350540"/>
                </a:cubicBezTo>
                <a:cubicBezTo>
                  <a:pt x="25891" y="343328"/>
                  <a:pt x="5349" y="325497"/>
                  <a:pt x="0" y="292115"/>
                </a:cubicBezTo>
                <a:cubicBezTo>
                  <a:pt x="6501" y="184185"/>
                  <a:pt x="2272" y="127357"/>
                  <a:pt x="0" y="58425"/>
                </a:cubicBezTo>
                <a:close/>
              </a:path>
              <a:path w="1272935" h="350540" stroke="0" extrusionOk="0">
                <a:moveTo>
                  <a:pt x="0" y="58425"/>
                </a:moveTo>
                <a:cubicBezTo>
                  <a:pt x="-3561" y="23962"/>
                  <a:pt x="22280" y="1455"/>
                  <a:pt x="58425" y="0"/>
                </a:cubicBezTo>
                <a:cubicBezTo>
                  <a:pt x="187376" y="-4117"/>
                  <a:pt x="441283" y="24480"/>
                  <a:pt x="659589" y="0"/>
                </a:cubicBezTo>
                <a:cubicBezTo>
                  <a:pt x="877895" y="-24480"/>
                  <a:pt x="1092369" y="26036"/>
                  <a:pt x="1214510" y="0"/>
                </a:cubicBezTo>
                <a:cubicBezTo>
                  <a:pt x="1245412" y="-747"/>
                  <a:pt x="1276116" y="27678"/>
                  <a:pt x="1272935" y="58425"/>
                </a:cubicBezTo>
                <a:cubicBezTo>
                  <a:pt x="1270976" y="166402"/>
                  <a:pt x="1272869" y="230705"/>
                  <a:pt x="1272935" y="292115"/>
                </a:cubicBezTo>
                <a:cubicBezTo>
                  <a:pt x="1274460" y="321901"/>
                  <a:pt x="1243049" y="353816"/>
                  <a:pt x="1214510" y="350540"/>
                </a:cubicBezTo>
                <a:cubicBezTo>
                  <a:pt x="1015522" y="341881"/>
                  <a:pt x="801635" y="354441"/>
                  <a:pt x="636468" y="350540"/>
                </a:cubicBezTo>
                <a:cubicBezTo>
                  <a:pt x="471301" y="346639"/>
                  <a:pt x="325095" y="361966"/>
                  <a:pt x="58425" y="350540"/>
                </a:cubicBezTo>
                <a:cubicBezTo>
                  <a:pt x="24634" y="350453"/>
                  <a:pt x="2326" y="318002"/>
                  <a:pt x="0" y="292115"/>
                </a:cubicBezTo>
                <a:cubicBezTo>
                  <a:pt x="-7644" y="207411"/>
                  <a:pt x="8296" y="165940"/>
                  <a:pt x="0" y="58425"/>
                </a:cubicBezTo>
                <a:close/>
              </a:path>
            </a:pathLst>
          </a:custGeom>
          <a:solidFill>
            <a:srgbClr val="00B0F0"/>
          </a:solidFill>
          <a:ln w="9525">
            <a:solidFill>
              <a:schemeClr val="bg1">
                <a:lumMod val="50000"/>
                <a:lumOff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20%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61A1641-5CA9-6F11-7FEA-98D72F905F35}"/>
              </a:ext>
            </a:extLst>
          </p:cNvPr>
          <p:cNvSpPr/>
          <p:nvPr/>
        </p:nvSpPr>
        <p:spPr>
          <a:xfrm>
            <a:off x="360242" y="2758638"/>
            <a:ext cx="1272935" cy="350540"/>
          </a:xfrm>
          <a:custGeom>
            <a:avLst/>
            <a:gdLst>
              <a:gd name="connsiteX0" fmla="*/ 0 w 1272935"/>
              <a:gd name="connsiteY0" fmla="*/ 58425 h 350540"/>
              <a:gd name="connsiteX1" fmla="*/ 58425 w 1272935"/>
              <a:gd name="connsiteY1" fmla="*/ 0 h 350540"/>
              <a:gd name="connsiteX2" fmla="*/ 636468 w 1272935"/>
              <a:gd name="connsiteY2" fmla="*/ 0 h 350540"/>
              <a:gd name="connsiteX3" fmla="*/ 1214510 w 1272935"/>
              <a:gd name="connsiteY3" fmla="*/ 0 h 350540"/>
              <a:gd name="connsiteX4" fmla="*/ 1272935 w 1272935"/>
              <a:gd name="connsiteY4" fmla="*/ 58425 h 350540"/>
              <a:gd name="connsiteX5" fmla="*/ 1272935 w 1272935"/>
              <a:gd name="connsiteY5" fmla="*/ 292115 h 350540"/>
              <a:gd name="connsiteX6" fmla="*/ 1214510 w 1272935"/>
              <a:gd name="connsiteY6" fmla="*/ 350540 h 350540"/>
              <a:gd name="connsiteX7" fmla="*/ 624907 w 1272935"/>
              <a:gd name="connsiteY7" fmla="*/ 350540 h 350540"/>
              <a:gd name="connsiteX8" fmla="*/ 58425 w 1272935"/>
              <a:gd name="connsiteY8" fmla="*/ 350540 h 350540"/>
              <a:gd name="connsiteX9" fmla="*/ 0 w 1272935"/>
              <a:gd name="connsiteY9" fmla="*/ 292115 h 350540"/>
              <a:gd name="connsiteX10" fmla="*/ 0 w 1272935"/>
              <a:gd name="connsiteY10" fmla="*/ 58425 h 35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72935" h="350540" fill="none" extrusionOk="0">
                <a:moveTo>
                  <a:pt x="0" y="58425"/>
                </a:moveTo>
                <a:cubicBezTo>
                  <a:pt x="3923" y="30963"/>
                  <a:pt x="30534" y="-3831"/>
                  <a:pt x="58425" y="0"/>
                </a:cubicBezTo>
                <a:cubicBezTo>
                  <a:pt x="235487" y="23778"/>
                  <a:pt x="408330" y="20130"/>
                  <a:pt x="636468" y="0"/>
                </a:cubicBezTo>
                <a:cubicBezTo>
                  <a:pt x="864606" y="-20130"/>
                  <a:pt x="944085" y="5492"/>
                  <a:pt x="1214510" y="0"/>
                </a:cubicBezTo>
                <a:cubicBezTo>
                  <a:pt x="1243536" y="-6607"/>
                  <a:pt x="1273513" y="18343"/>
                  <a:pt x="1272935" y="58425"/>
                </a:cubicBezTo>
                <a:cubicBezTo>
                  <a:pt x="1279952" y="169065"/>
                  <a:pt x="1279018" y="179202"/>
                  <a:pt x="1272935" y="292115"/>
                </a:cubicBezTo>
                <a:cubicBezTo>
                  <a:pt x="1265612" y="324684"/>
                  <a:pt x="1249825" y="345046"/>
                  <a:pt x="1214510" y="350540"/>
                </a:cubicBezTo>
                <a:cubicBezTo>
                  <a:pt x="986217" y="326436"/>
                  <a:pt x="770645" y="351622"/>
                  <a:pt x="624907" y="350540"/>
                </a:cubicBezTo>
                <a:cubicBezTo>
                  <a:pt x="479169" y="349458"/>
                  <a:pt x="281708" y="325133"/>
                  <a:pt x="58425" y="350540"/>
                </a:cubicBezTo>
                <a:cubicBezTo>
                  <a:pt x="25891" y="343328"/>
                  <a:pt x="5349" y="325497"/>
                  <a:pt x="0" y="292115"/>
                </a:cubicBezTo>
                <a:cubicBezTo>
                  <a:pt x="6501" y="184185"/>
                  <a:pt x="2272" y="127357"/>
                  <a:pt x="0" y="58425"/>
                </a:cubicBezTo>
                <a:close/>
              </a:path>
              <a:path w="1272935" h="350540" stroke="0" extrusionOk="0">
                <a:moveTo>
                  <a:pt x="0" y="58425"/>
                </a:moveTo>
                <a:cubicBezTo>
                  <a:pt x="-3561" y="23962"/>
                  <a:pt x="22280" y="1455"/>
                  <a:pt x="58425" y="0"/>
                </a:cubicBezTo>
                <a:cubicBezTo>
                  <a:pt x="187376" y="-4117"/>
                  <a:pt x="441283" y="24480"/>
                  <a:pt x="659589" y="0"/>
                </a:cubicBezTo>
                <a:cubicBezTo>
                  <a:pt x="877895" y="-24480"/>
                  <a:pt x="1092369" y="26036"/>
                  <a:pt x="1214510" y="0"/>
                </a:cubicBezTo>
                <a:cubicBezTo>
                  <a:pt x="1245412" y="-747"/>
                  <a:pt x="1276116" y="27678"/>
                  <a:pt x="1272935" y="58425"/>
                </a:cubicBezTo>
                <a:cubicBezTo>
                  <a:pt x="1270976" y="166402"/>
                  <a:pt x="1272869" y="230705"/>
                  <a:pt x="1272935" y="292115"/>
                </a:cubicBezTo>
                <a:cubicBezTo>
                  <a:pt x="1274460" y="321901"/>
                  <a:pt x="1243049" y="353816"/>
                  <a:pt x="1214510" y="350540"/>
                </a:cubicBezTo>
                <a:cubicBezTo>
                  <a:pt x="1015522" y="341881"/>
                  <a:pt x="801635" y="354441"/>
                  <a:pt x="636468" y="350540"/>
                </a:cubicBezTo>
                <a:cubicBezTo>
                  <a:pt x="471301" y="346639"/>
                  <a:pt x="325095" y="361966"/>
                  <a:pt x="58425" y="350540"/>
                </a:cubicBezTo>
                <a:cubicBezTo>
                  <a:pt x="24634" y="350453"/>
                  <a:pt x="2326" y="318002"/>
                  <a:pt x="0" y="292115"/>
                </a:cubicBezTo>
                <a:cubicBezTo>
                  <a:pt x="-7644" y="207411"/>
                  <a:pt x="8296" y="165940"/>
                  <a:pt x="0" y="58425"/>
                </a:cubicBezTo>
                <a:close/>
              </a:path>
            </a:pathLst>
          </a:custGeom>
          <a:solidFill>
            <a:srgbClr val="00B0F0"/>
          </a:solidFill>
          <a:ln w="9525">
            <a:solidFill>
              <a:schemeClr val="bg1">
                <a:lumMod val="50000"/>
                <a:lumOff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Gross Profit Growth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6A60FD4-BCAC-794E-3721-9923E28DBAD0}"/>
              </a:ext>
            </a:extLst>
          </p:cNvPr>
          <p:cNvSpPr/>
          <p:nvPr/>
        </p:nvSpPr>
        <p:spPr>
          <a:xfrm>
            <a:off x="1834454" y="2830104"/>
            <a:ext cx="1272935" cy="350540"/>
          </a:xfrm>
          <a:custGeom>
            <a:avLst/>
            <a:gdLst>
              <a:gd name="connsiteX0" fmla="*/ 0 w 1272935"/>
              <a:gd name="connsiteY0" fmla="*/ 58425 h 350540"/>
              <a:gd name="connsiteX1" fmla="*/ 58425 w 1272935"/>
              <a:gd name="connsiteY1" fmla="*/ 0 h 350540"/>
              <a:gd name="connsiteX2" fmla="*/ 636468 w 1272935"/>
              <a:gd name="connsiteY2" fmla="*/ 0 h 350540"/>
              <a:gd name="connsiteX3" fmla="*/ 1214510 w 1272935"/>
              <a:gd name="connsiteY3" fmla="*/ 0 h 350540"/>
              <a:gd name="connsiteX4" fmla="*/ 1272935 w 1272935"/>
              <a:gd name="connsiteY4" fmla="*/ 58425 h 350540"/>
              <a:gd name="connsiteX5" fmla="*/ 1272935 w 1272935"/>
              <a:gd name="connsiteY5" fmla="*/ 292115 h 350540"/>
              <a:gd name="connsiteX6" fmla="*/ 1214510 w 1272935"/>
              <a:gd name="connsiteY6" fmla="*/ 350540 h 350540"/>
              <a:gd name="connsiteX7" fmla="*/ 624907 w 1272935"/>
              <a:gd name="connsiteY7" fmla="*/ 350540 h 350540"/>
              <a:gd name="connsiteX8" fmla="*/ 58425 w 1272935"/>
              <a:gd name="connsiteY8" fmla="*/ 350540 h 350540"/>
              <a:gd name="connsiteX9" fmla="*/ 0 w 1272935"/>
              <a:gd name="connsiteY9" fmla="*/ 292115 h 350540"/>
              <a:gd name="connsiteX10" fmla="*/ 0 w 1272935"/>
              <a:gd name="connsiteY10" fmla="*/ 58425 h 35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72935" h="350540" fill="none" extrusionOk="0">
                <a:moveTo>
                  <a:pt x="0" y="58425"/>
                </a:moveTo>
                <a:cubicBezTo>
                  <a:pt x="3923" y="30963"/>
                  <a:pt x="30534" y="-3831"/>
                  <a:pt x="58425" y="0"/>
                </a:cubicBezTo>
                <a:cubicBezTo>
                  <a:pt x="235487" y="23778"/>
                  <a:pt x="408330" y="20130"/>
                  <a:pt x="636468" y="0"/>
                </a:cubicBezTo>
                <a:cubicBezTo>
                  <a:pt x="864606" y="-20130"/>
                  <a:pt x="944085" y="5492"/>
                  <a:pt x="1214510" y="0"/>
                </a:cubicBezTo>
                <a:cubicBezTo>
                  <a:pt x="1243536" y="-6607"/>
                  <a:pt x="1273513" y="18343"/>
                  <a:pt x="1272935" y="58425"/>
                </a:cubicBezTo>
                <a:cubicBezTo>
                  <a:pt x="1279952" y="169065"/>
                  <a:pt x="1279018" y="179202"/>
                  <a:pt x="1272935" y="292115"/>
                </a:cubicBezTo>
                <a:cubicBezTo>
                  <a:pt x="1265612" y="324684"/>
                  <a:pt x="1249825" y="345046"/>
                  <a:pt x="1214510" y="350540"/>
                </a:cubicBezTo>
                <a:cubicBezTo>
                  <a:pt x="986217" y="326436"/>
                  <a:pt x="770645" y="351622"/>
                  <a:pt x="624907" y="350540"/>
                </a:cubicBezTo>
                <a:cubicBezTo>
                  <a:pt x="479169" y="349458"/>
                  <a:pt x="281708" y="325133"/>
                  <a:pt x="58425" y="350540"/>
                </a:cubicBezTo>
                <a:cubicBezTo>
                  <a:pt x="25891" y="343328"/>
                  <a:pt x="5349" y="325497"/>
                  <a:pt x="0" y="292115"/>
                </a:cubicBezTo>
                <a:cubicBezTo>
                  <a:pt x="6501" y="184185"/>
                  <a:pt x="2272" y="127357"/>
                  <a:pt x="0" y="58425"/>
                </a:cubicBezTo>
                <a:close/>
              </a:path>
              <a:path w="1272935" h="350540" stroke="0" extrusionOk="0">
                <a:moveTo>
                  <a:pt x="0" y="58425"/>
                </a:moveTo>
                <a:cubicBezTo>
                  <a:pt x="-3561" y="23962"/>
                  <a:pt x="22280" y="1455"/>
                  <a:pt x="58425" y="0"/>
                </a:cubicBezTo>
                <a:cubicBezTo>
                  <a:pt x="187376" y="-4117"/>
                  <a:pt x="441283" y="24480"/>
                  <a:pt x="659589" y="0"/>
                </a:cubicBezTo>
                <a:cubicBezTo>
                  <a:pt x="877895" y="-24480"/>
                  <a:pt x="1092369" y="26036"/>
                  <a:pt x="1214510" y="0"/>
                </a:cubicBezTo>
                <a:cubicBezTo>
                  <a:pt x="1245412" y="-747"/>
                  <a:pt x="1276116" y="27678"/>
                  <a:pt x="1272935" y="58425"/>
                </a:cubicBezTo>
                <a:cubicBezTo>
                  <a:pt x="1270976" y="166402"/>
                  <a:pt x="1272869" y="230705"/>
                  <a:pt x="1272935" y="292115"/>
                </a:cubicBezTo>
                <a:cubicBezTo>
                  <a:pt x="1274460" y="321901"/>
                  <a:pt x="1243049" y="353816"/>
                  <a:pt x="1214510" y="350540"/>
                </a:cubicBezTo>
                <a:cubicBezTo>
                  <a:pt x="1015522" y="341881"/>
                  <a:pt x="801635" y="354441"/>
                  <a:pt x="636468" y="350540"/>
                </a:cubicBezTo>
                <a:cubicBezTo>
                  <a:pt x="471301" y="346639"/>
                  <a:pt x="325095" y="361966"/>
                  <a:pt x="58425" y="350540"/>
                </a:cubicBezTo>
                <a:cubicBezTo>
                  <a:pt x="24634" y="350453"/>
                  <a:pt x="2326" y="318002"/>
                  <a:pt x="0" y="292115"/>
                </a:cubicBezTo>
                <a:cubicBezTo>
                  <a:pt x="-7644" y="207411"/>
                  <a:pt x="8296" y="165940"/>
                  <a:pt x="0" y="58425"/>
                </a:cubicBezTo>
                <a:close/>
              </a:path>
            </a:pathLst>
          </a:custGeom>
          <a:solidFill>
            <a:srgbClr val="00B0F0"/>
          </a:solidFill>
          <a:ln w="9525">
            <a:solidFill>
              <a:schemeClr val="bg1">
                <a:lumMod val="50000"/>
                <a:lumOff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30%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E9B249E-4D50-A9E5-56EB-2CF1659E8980}"/>
              </a:ext>
            </a:extLst>
          </p:cNvPr>
          <p:cNvSpPr/>
          <p:nvPr/>
        </p:nvSpPr>
        <p:spPr>
          <a:xfrm>
            <a:off x="342793" y="4190782"/>
            <a:ext cx="1272935" cy="350540"/>
          </a:xfrm>
          <a:custGeom>
            <a:avLst/>
            <a:gdLst>
              <a:gd name="connsiteX0" fmla="*/ 0 w 1272935"/>
              <a:gd name="connsiteY0" fmla="*/ 58425 h 350540"/>
              <a:gd name="connsiteX1" fmla="*/ 58425 w 1272935"/>
              <a:gd name="connsiteY1" fmla="*/ 0 h 350540"/>
              <a:gd name="connsiteX2" fmla="*/ 636468 w 1272935"/>
              <a:gd name="connsiteY2" fmla="*/ 0 h 350540"/>
              <a:gd name="connsiteX3" fmla="*/ 1214510 w 1272935"/>
              <a:gd name="connsiteY3" fmla="*/ 0 h 350540"/>
              <a:gd name="connsiteX4" fmla="*/ 1272935 w 1272935"/>
              <a:gd name="connsiteY4" fmla="*/ 58425 h 350540"/>
              <a:gd name="connsiteX5" fmla="*/ 1272935 w 1272935"/>
              <a:gd name="connsiteY5" fmla="*/ 292115 h 350540"/>
              <a:gd name="connsiteX6" fmla="*/ 1214510 w 1272935"/>
              <a:gd name="connsiteY6" fmla="*/ 350540 h 350540"/>
              <a:gd name="connsiteX7" fmla="*/ 624907 w 1272935"/>
              <a:gd name="connsiteY7" fmla="*/ 350540 h 350540"/>
              <a:gd name="connsiteX8" fmla="*/ 58425 w 1272935"/>
              <a:gd name="connsiteY8" fmla="*/ 350540 h 350540"/>
              <a:gd name="connsiteX9" fmla="*/ 0 w 1272935"/>
              <a:gd name="connsiteY9" fmla="*/ 292115 h 350540"/>
              <a:gd name="connsiteX10" fmla="*/ 0 w 1272935"/>
              <a:gd name="connsiteY10" fmla="*/ 58425 h 35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72935" h="350540" fill="none" extrusionOk="0">
                <a:moveTo>
                  <a:pt x="0" y="58425"/>
                </a:moveTo>
                <a:cubicBezTo>
                  <a:pt x="3923" y="30963"/>
                  <a:pt x="30534" y="-3831"/>
                  <a:pt x="58425" y="0"/>
                </a:cubicBezTo>
                <a:cubicBezTo>
                  <a:pt x="235487" y="23778"/>
                  <a:pt x="408330" y="20130"/>
                  <a:pt x="636468" y="0"/>
                </a:cubicBezTo>
                <a:cubicBezTo>
                  <a:pt x="864606" y="-20130"/>
                  <a:pt x="944085" y="5492"/>
                  <a:pt x="1214510" y="0"/>
                </a:cubicBezTo>
                <a:cubicBezTo>
                  <a:pt x="1243536" y="-6607"/>
                  <a:pt x="1273513" y="18343"/>
                  <a:pt x="1272935" y="58425"/>
                </a:cubicBezTo>
                <a:cubicBezTo>
                  <a:pt x="1279952" y="169065"/>
                  <a:pt x="1279018" y="179202"/>
                  <a:pt x="1272935" y="292115"/>
                </a:cubicBezTo>
                <a:cubicBezTo>
                  <a:pt x="1265612" y="324684"/>
                  <a:pt x="1249825" y="345046"/>
                  <a:pt x="1214510" y="350540"/>
                </a:cubicBezTo>
                <a:cubicBezTo>
                  <a:pt x="986217" y="326436"/>
                  <a:pt x="770645" y="351622"/>
                  <a:pt x="624907" y="350540"/>
                </a:cubicBezTo>
                <a:cubicBezTo>
                  <a:pt x="479169" y="349458"/>
                  <a:pt x="281708" y="325133"/>
                  <a:pt x="58425" y="350540"/>
                </a:cubicBezTo>
                <a:cubicBezTo>
                  <a:pt x="25891" y="343328"/>
                  <a:pt x="5349" y="325497"/>
                  <a:pt x="0" y="292115"/>
                </a:cubicBezTo>
                <a:cubicBezTo>
                  <a:pt x="6501" y="184185"/>
                  <a:pt x="2272" y="127357"/>
                  <a:pt x="0" y="58425"/>
                </a:cubicBezTo>
                <a:close/>
              </a:path>
              <a:path w="1272935" h="350540" stroke="0" extrusionOk="0">
                <a:moveTo>
                  <a:pt x="0" y="58425"/>
                </a:moveTo>
                <a:cubicBezTo>
                  <a:pt x="-3561" y="23962"/>
                  <a:pt x="22280" y="1455"/>
                  <a:pt x="58425" y="0"/>
                </a:cubicBezTo>
                <a:cubicBezTo>
                  <a:pt x="187376" y="-4117"/>
                  <a:pt x="441283" y="24480"/>
                  <a:pt x="659589" y="0"/>
                </a:cubicBezTo>
                <a:cubicBezTo>
                  <a:pt x="877895" y="-24480"/>
                  <a:pt x="1092369" y="26036"/>
                  <a:pt x="1214510" y="0"/>
                </a:cubicBezTo>
                <a:cubicBezTo>
                  <a:pt x="1245412" y="-747"/>
                  <a:pt x="1276116" y="27678"/>
                  <a:pt x="1272935" y="58425"/>
                </a:cubicBezTo>
                <a:cubicBezTo>
                  <a:pt x="1270976" y="166402"/>
                  <a:pt x="1272869" y="230705"/>
                  <a:pt x="1272935" y="292115"/>
                </a:cubicBezTo>
                <a:cubicBezTo>
                  <a:pt x="1274460" y="321901"/>
                  <a:pt x="1243049" y="353816"/>
                  <a:pt x="1214510" y="350540"/>
                </a:cubicBezTo>
                <a:cubicBezTo>
                  <a:pt x="1015522" y="341881"/>
                  <a:pt x="801635" y="354441"/>
                  <a:pt x="636468" y="350540"/>
                </a:cubicBezTo>
                <a:cubicBezTo>
                  <a:pt x="471301" y="346639"/>
                  <a:pt x="325095" y="361966"/>
                  <a:pt x="58425" y="350540"/>
                </a:cubicBezTo>
                <a:cubicBezTo>
                  <a:pt x="24634" y="350453"/>
                  <a:pt x="2326" y="318002"/>
                  <a:pt x="0" y="292115"/>
                </a:cubicBezTo>
                <a:cubicBezTo>
                  <a:pt x="-7644" y="207411"/>
                  <a:pt x="8296" y="165940"/>
                  <a:pt x="0" y="58425"/>
                </a:cubicBezTo>
                <a:close/>
              </a:path>
            </a:pathLst>
          </a:custGeom>
          <a:solidFill>
            <a:srgbClr val="00B0F0"/>
          </a:solidFill>
          <a:ln w="9525">
            <a:solidFill>
              <a:schemeClr val="bg1">
                <a:lumMod val="50000"/>
                <a:lumOff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Op Margin Growth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55CC8CE-E3DC-FB5E-B02B-FBD599CE4994}"/>
              </a:ext>
            </a:extLst>
          </p:cNvPr>
          <p:cNvSpPr/>
          <p:nvPr/>
        </p:nvSpPr>
        <p:spPr>
          <a:xfrm>
            <a:off x="1848917" y="4234227"/>
            <a:ext cx="1272935" cy="350540"/>
          </a:xfrm>
          <a:custGeom>
            <a:avLst/>
            <a:gdLst>
              <a:gd name="connsiteX0" fmla="*/ 0 w 1272935"/>
              <a:gd name="connsiteY0" fmla="*/ 58425 h 350540"/>
              <a:gd name="connsiteX1" fmla="*/ 58425 w 1272935"/>
              <a:gd name="connsiteY1" fmla="*/ 0 h 350540"/>
              <a:gd name="connsiteX2" fmla="*/ 636468 w 1272935"/>
              <a:gd name="connsiteY2" fmla="*/ 0 h 350540"/>
              <a:gd name="connsiteX3" fmla="*/ 1214510 w 1272935"/>
              <a:gd name="connsiteY3" fmla="*/ 0 h 350540"/>
              <a:gd name="connsiteX4" fmla="*/ 1272935 w 1272935"/>
              <a:gd name="connsiteY4" fmla="*/ 58425 h 350540"/>
              <a:gd name="connsiteX5" fmla="*/ 1272935 w 1272935"/>
              <a:gd name="connsiteY5" fmla="*/ 292115 h 350540"/>
              <a:gd name="connsiteX6" fmla="*/ 1214510 w 1272935"/>
              <a:gd name="connsiteY6" fmla="*/ 350540 h 350540"/>
              <a:gd name="connsiteX7" fmla="*/ 624907 w 1272935"/>
              <a:gd name="connsiteY7" fmla="*/ 350540 h 350540"/>
              <a:gd name="connsiteX8" fmla="*/ 58425 w 1272935"/>
              <a:gd name="connsiteY8" fmla="*/ 350540 h 350540"/>
              <a:gd name="connsiteX9" fmla="*/ 0 w 1272935"/>
              <a:gd name="connsiteY9" fmla="*/ 292115 h 350540"/>
              <a:gd name="connsiteX10" fmla="*/ 0 w 1272935"/>
              <a:gd name="connsiteY10" fmla="*/ 58425 h 35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72935" h="350540" fill="none" extrusionOk="0">
                <a:moveTo>
                  <a:pt x="0" y="58425"/>
                </a:moveTo>
                <a:cubicBezTo>
                  <a:pt x="3923" y="30963"/>
                  <a:pt x="30534" y="-3831"/>
                  <a:pt x="58425" y="0"/>
                </a:cubicBezTo>
                <a:cubicBezTo>
                  <a:pt x="235487" y="23778"/>
                  <a:pt x="408330" y="20130"/>
                  <a:pt x="636468" y="0"/>
                </a:cubicBezTo>
                <a:cubicBezTo>
                  <a:pt x="864606" y="-20130"/>
                  <a:pt x="944085" y="5492"/>
                  <a:pt x="1214510" y="0"/>
                </a:cubicBezTo>
                <a:cubicBezTo>
                  <a:pt x="1243536" y="-6607"/>
                  <a:pt x="1273513" y="18343"/>
                  <a:pt x="1272935" y="58425"/>
                </a:cubicBezTo>
                <a:cubicBezTo>
                  <a:pt x="1279952" y="169065"/>
                  <a:pt x="1279018" y="179202"/>
                  <a:pt x="1272935" y="292115"/>
                </a:cubicBezTo>
                <a:cubicBezTo>
                  <a:pt x="1265612" y="324684"/>
                  <a:pt x="1249825" y="345046"/>
                  <a:pt x="1214510" y="350540"/>
                </a:cubicBezTo>
                <a:cubicBezTo>
                  <a:pt x="986217" y="326436"/>
                  <a:pt x="770645" y="351622"/>
                  <a:pt x="624907" y="350540"/>
                </a:cubicBezTo>
                <a:cubicBezTo>
                  <a:pt x="479169" y="349458"/>
                  <a:pt x="281708" y="325133"/>
                  <a:pt x="58425" y="350540"/>
                </a:cubicBezTo>
                <a:cubicBezTo>
                  <a:pt x="25891" y="343328"/>
                  <a:pt x="5349" y="325497"/>
                  <a:pt x="0" y="292115"/>
                </a:cubicBezTo>
                <a:cubicBezTo>
                  <a:pt x="6501" y="184185"/>
                  <a:pt x="2272" y="127357"/>
                  <a:pt x="0" y="58425"/>
                </a:cubicBezTo>
                <a:close/>
              </a:path>
              <a:path w="1272935" h="350540" stroke="0" extrusionOk="0">
                <a:moveTo>
                  <a:pt x="0" y="58425"/>
                </a:moveTo>
                <a:cubicBezTo>
                  <a:pt x="-3561" y="23962"/>
                  <a:pt x="22280" y="1455"/>
                  <a:pt x="58425" y="0"/>
                </a:cubicBezTo>
                <a:cubicBezTo>
                  <a:pt x="187376" y="-4117"/>
                  <a:pt x="441283" y="24480"/>
                  <a:pt x="659589" y="0"/>
                </a:cubicBezTo>
                <a:cubicBezTo>
                  <a:pt x="877895" y="-24480"/>
                  <a:pt x="1092369" y="26036"/>
                  <a:pt x="1214510" y="0"/>
                </a:cubicBezTo>
                <a:cubicBezTo>
                  <a:pt x="1245412" y="-747"/>
                  <a:pt x="1276116" y="27678"/>
                  <a:pt x="1272935" y="58425"/>
                </a:cubicBezTo>
                <a:cubicBezTo>
                  <a:pt x="1270976" y="166402"/>
                  <a:pt x="1272869" y="230705"/>
                  <a:pt x="1272935" y="292115"/>
                </a:cubicBezTo>
                <a:cubicBezTo>
                  <a:pt x="1274460" y="321901"/>
                  <a:pt x="1243049" y="353816"/>
                  <a:pt x="1214510" y="350540"/>
                </a:cubicBezTo>
                <a:cubicBezTo>
                  <a:pt x="1015522" y="341881"/>
                  <a:pt x="801635" y="354441"/>
                  <a:pt x="636468" y="350540"/>
                </a:cubicBezTo>
                <a:cubicBezTo>
                  <a:pt x="471301" y="346639"/>
                  <a:pt x="325095" y="361966"/>
                  <a:pt x="58425" y="350540"/>
                </a:cubicBezTo>
                <a:cubicBezTo>
                  <a:pt x="24634" y="350453"/>
                  <a:pt x="2326" y="318002"/>
                  <a:pt x="0" y="292115"/>
                </a:cubicBezTo>
                <a:cubicBezTo>
                  <a:pt x="-7644" y="207411"/>
                  <a:pt x="8296" y="165940"/>
                  <a:pt x="0" y="58425"/>
                </a:cubicBezTo>
                <a:close/>
              </a:path>
            </a:pathLst>
          </a:custGeom>
          <a:solidFill>
            <a:srgbClr val="00B0F0"/>
          </a:solidFill>
          <a:ln w="9525">
            <a:solidFill>
              <a:schemeClr val="bg1">
                <a:lumMod val="50000"/>
                <a:lumOff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17%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884FC8C-3A39-0476-B335-1A4FF000C039}"/>
              </a:ext>
            </a:extLst>
          </p:cNvPr>
          <p:cNvSpPr/>
          <p:nvPr/>
        </p:nvSpPr>
        <p:spPr>
          <a:xfrm>
            <a:off x="4206429" y="1884767"/>
            <a:ext cx="1272935" cy="350540"/>
          </a:xfrm>
          <a:custGeom>
            <a:avLst/>
            <a:gdLst>
              <a:gd name="connsiteX0" fmla="*/ 0 w 1272935"/>
              <a:gd name="connsiteY0" fmla="*/ 58425 h 350540"/>
              <a:gd name="connsiteX1" fmla="*/ 58425 w 1272935"/>
              <a:gd name="connsiteY1" fmla="*/ 0 h 350540"/>
              <a:gd name="connsiteX2" fmla="*/ 636468 w 1272935"/>
              <a:gd name="connsiteY2" fmla="*/ 0 h 350540"/>
              <a:gd name="connsiteX3" fmla="*/ 1214510 w 1272935"/>
              <a:gd name="connsiteY3" fmla="*/ 0 h 350540"/>
              <a:gd name="connsiteX4" fmla="*/ 1272935 w 1272935"/>
              <a:gd name="connsiteY4" fmla="*/ 58425 h 350540"/>
              <a:gd name="connsiteX5" fmla="*/ 1272935 w 1272935"/>
              <a:gd name="connsiteY5" fmla="*/ 292115 h 350540"/>
              <a:gd name="connsiteX6" fmla="*/ 1214510 w 1272935"/>
              <a:gd name="connsiteY6" fmla="*/ 350540 h 350540"/>
              <a:gd name="connsiteX7" fmla="*/ 624907 w 1272935"/>
              <a:gd name="connsiteY7" fmla="*/ 350540 h 350540"/>
              <a:gd name="connsiteX8" fmla="*/ 58425 w 1272935"/>
              <a:gd name="connsiteY8" fmla="*/ 350540 h 350540"/>
              <a:gd name="connsiteX9" fmla="*/ 0 w 1272935"/>
              <a:gd name="connsiteY9" fmla="*/ 292115 h 350540"/>
              <a:gd name="connsiteX10" fmla="*/ 0 w 1272935"/>
              <a:gd name="connsiteY10" fmla="*/ 58425 h 35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72935" h="350540" fill="none" extrusionOk="0">
                <a:moveTo>
                  <a:pt x="0" y="58425"/>
                </a:moveTo>
                <a:cubicBezTo>
                  <a:pt x="3923" y="30963"/>
                  <a:pt x="30534" y="-3831"/>
                  <a:pt x="58425" y="0"/>
                </a:cubicBezTo>
                <a:cubicBezTo>
                  <a:pt x="235487" y="23778"/>
                  <a:pt x="408330" y="20130"/>
                  <a:pt x="636468" y="0"/>
                </a:cubicBezTo>
                <a:cubicBezTo>
                  <a:pt x="864606" y="-20130"/>
                  <a:pt x="944085" y="5492"/>
                  <a:pt x="1214510" y="0"/>
                </a:cubicBezTo>
                <a:cubicBezTo>
                  <a:pt x="1243536" y="-6607"/>
                  <a:pt x="1273513" y="18343"/>
                  <a:pt x="1272935" y="58425"/>
                </a:cubicBezTo>
                <a:cubicBezTo>
                  <a:pt x="1279952" y="169065"/>
                  <a:pt x="1279018" y="179202"/>
                  <a:pt x="1272935" y="292115"/>
                </a:cubicBezTo>
                <a:cubicBezTo>
                  <a:pt x="1265612" y="324684"/>
                  <a:pt x="1249825" y="345046"/>
                  <a:pt x="1214510" y="350540"/>
                </a:cubicBezTo>
                <a:cubicBezTo>
                  <a:pt x="986217" y="326436"/>
                  <a:pt x="770645" y="351622"/>
                  <a:pt x="624907" y="350540"/>
                </a:cubicBezTo>
                <a:cubicBezTo>
                  <a:pt x="479169" y="349458"/>
                  <a:pt x="281708" y="325133"/>
                  <a:pt x="58425" y="350540"/>
                </a:cubicBezTo>
                <a:cubicBezTo>
                  <a:pt x="25891" y="343328"/>
                  <a:pt x="5349" y="325497"/>
                  <a:pt x="0" y="292115"/>
                </a:cubicBezTo>
                <a:cubicBezTo>
                  <a:pt x="6501" y="184185"/>
                  <a:pt x="2272" y="127357"/>
                  <a:pt x="0" y="58425"/>
                </a:cubicBezTo>
                <a:close/>
              </a:path>
              <a:path w="1272935" h="350540" stroke="0" extrusionOk="0">
                <a:moveTo>
                  <a:pt x="0" y="58425"/>
                </a:moveTo>
                <a:cubicBezTo>
                  <a:pt x="-3561" y="23962"/>
                  <a:pt x="22280" y="1455"/>
                  <a:pt x="58425" y="0"/>
                </a:cubicBezTo>
                <a:cubicBezTo>
                  <a:pt x="187376" y="-4117"/>
                  <a:pt x="441283" y="24480"/>
                  <a:pt x="659589" y="0"/>
                </a:cubicBezTo>
                <a:cubicBezTo>
                  <a:pt x="877895" y="-24480"/>
                  <a:pt x="1092369" y="26036"/>
                  <a:pt x="1214510" y="0"/>
                </a:cubicBezTo>
                <a:cubicBezTo>
                  <a:pt x="1245412" y="-747"/>
                  <a:pt x="1276116" y="27678"/>
                  <a:pt x="1272935" y="58425"/>
                </a:cubicBezTo>
                <a:cubicBezTo>
                  <a:pt x="1270976" y="166402"/>
                  <a:pt x="1272869" y="230705"/>
                  <a:pt x="1272935" y="292115"/>
                </a:cubicBezTo>
                <a:cubicBezTo>
                  <a:pt x="1274460" y="321901"/>
                  <a:pt x="1243049" y="353816"/>
                  <a:pt x="1214510" y="350540"/>
                </a:cubicBezTo>
                <a:cubicBezTo>
                  <a:pt x="1015522" y="341881"/>
                  <a:pt x="801635" y="354441"/>
                  <a:pt x="636468" y="350540"/>
                </a:cubicBezTo>
                <a:cubicBezTo>
                  <a:pt x="471301" y="346639"/>
                  <a:pt x="325095" y="361966"/>
                  <a:pt x="58425" y="350540"/>
                </a:cubicBezTo>
                <a:cubicBezTo>
                  <a:pt x="24634" y="350453"/>
                  <a:pt x="2326" y="318002"/>
                  <a:pt x="0" y="292115"/>
                </a:cubicBezTo>
                <a:cubicBezTo>
                  <a:pt x="-7644" y="207411"/>
                  <a:pt x="8296" y="165940"/>
                  <a:pt x="0" y="58425"/>
                </a:cubicBezTo>
                <a:close/>
              </a:path>
            </a:pathLst>
          </a:custGeom>
          <a:solidFill>
            <a:srgbClr val="00B0F0"/>
          </a:solidFill>
          <a:ln w="9525">
            <a:solidFill>
              <a:schemeClr val="bg1">
                <a:lumMod val="50000"/>
                <a:lumOff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EPS Diluted Growth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6808706-4774-6FC8-E066-343D1A2D3D97}"/>
              </a:ext>
            </a:extLst>
          </p:cNvPr>
          <p:cNvSpPr/>
          <p:nvPr/>
        </p:nvSpPr>
        <p:spPr>
          <a:xfrm>
            <a:off x="5757815" y="1909980"/>
            <a:ext cx="1272935" cy="350540"/>
          </a:xfrm>
          <a:custGeom>
            <a:avLst/>
            <a:gdLst>
              <a:gd name="connsiteX0" fmla="*/ 0 w 1272935"/>
              <a:gd name="connsiteY0" fmla="*/ 58425 h 350540"/>
              <a:gd name="connsiteX1" fmla="*/ 58425 w 1272935"/>
              <a:gd name="connsiteY1" fmla="*/ 0 h 350540"/>
              <a:gd name="connsiteX2" fmla="*/ 636468 w 1272935"/>
              <a:gd name="connsiteY2" fmla="*/ 0 h 350540"/>
              <a:gd name="connsiteX3" fmla="*/ 1214510 w 1272935"/>
              <a:gd name="connsiteY3" fmla="*/ 0 h 350540"/>
              <a:gd name="connsiteX4" fmla="*/ 1272935 w 1272935"/>
              <a:gd name="connsiteY4" fmla="*/ 58425 h 350540"/>
              <a:gd name="connsiteX5" fmla="*/ 1272935 w 1272935"/>
              <a:gd name="connsiteY5" fmla="*/ 292115 h 350540"/>
              <a:gd name="connsiteX6" fmla="*/ 1214510 w 1272935"/>
              <a:gd name="connsiteY6" fmla="*/ 350540 h 350540"/>
              <a:gd name="connsiteX7" fmla="*/ 624907 w 1272935"/>
              <a:gd name="connsiteY7" fmla="*/ 350540 h 350540"/>
              <a:gd name="connsiteX8" fmla="*/ 58425 w 1272935"/>
              <a:gd name="connsiteY8" fmla="*/ 350540 h 350540"/>
              <a:gd name="connsiteX9" fmla="*/ 0 w 1272935"/>
              <a:gd name="connsiteY9" fmla="*/ 292115 h 350540"/>
              <a:gd name="connsiteX10" fmla="*/ 0 w 1272935"/>
              <a:gd name="connsiteY10" fmla="*/ 58425 h 35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72935" h="350540" fill="none" extrusionOk="0">
                <a:moveTo>
                  <a:pt x="0" y="58425"/>
                </a:moveTo>
                <a:cubicBezTo>
                  <a:pt x="3923" y="30963"/>
                  <a:pt x="30534" y="-3831"/>
                  <a:pt x="58425" y="0"/>
                </a:cubicBezTo>
                <a:cubicBezTo>
                  <a:pt x="235487" y="23778"/>
                  <a:pt x="408330" y="20130"/>
                  <a:pt x="636468" y="0"/>
                </a:cubicBezTo>
                <a:cubicBezTo>
                  <a:pt x="864606" y="-20130"/>
                  <a:pt x="944085" y="5492"/>
                  <a:pt x="1214510" y="0"/>
                </a:cubicBezTo>
                <a:cubicBezTo>
                  <a:pt x="1243536" y="-6607"/>
                  <a:pt x="1273513" y="18343"/>
                  <a:pt x="1272935" y="58425"/>
                </a:cubicBezTo>
                <a:cubicBezTo>
                  <a:pt x="1279952" y="169065"/>
                  <a:pt x="1279018" y="179202"/>
                  <a:pt x="1272935" y="292115"/>
                </a:cubicBezTo>
                <a:cubicBezTo>
                  <a:pt x="1265612" y="324684"/>
                  <a:pt x="1249825" y="345046"/>
                  <a:pt x="1214510" y="350540"/>
                </a:cubicBezTo>
                <a:cubicBezTo>
                  <a:pt x="986217" y="326436"/>
                  <a:pt x="770645" y="351622"/>
                  <a:pt x="624907" y="350540"/>
                </a:cubicBezTo>
                <a:cubicBezTo>
                  <a:pt x="479169" y="349458"/>
                  <a:pt x="281708" y="325133"/>
                  <a:pt x="58425" y="350540"/>
                </a:cubicBezTo>
                <a:cubicBezTo>
                  <a:pt x="25891" y="343328"/>
                  <a:pt x="5349" y="325497"/>
                  <a:pt x="0" y="292115"/>
                </a:cubicBezTo>
                <a:cubicBezTo>
                  <a:pt x="6501" y="184185"/>
                  <a:pt x="2272" y="127357"/>
                  <a:pt x="0" y="58425"/>
                </a:cubicBezTo>
                <a:close/>
              </a:path>
              <a:path w="1272935" h="350540" stroke="0" extrusionOk="0">
                <a:moveTo>
                  <a:pt x="0" y="58425"/>
                </a:moveTo>
                <a:cubicBezTo>
                  <a:pt x="-3561" y="23962"/>
                  <a:pt x="22280" y="1455"/>
                  <a:pt x="58425" y="0"/>
                </a:cubicBezTo>
                <a:cubicBezTo>
                  <a:pt x="187376" y="-4117"/>
                  <a:pt x="441283" y="24480"/>
                  <a:pt x="659589" y="0"/>
                </a:cubicBezTo>
                <a:cubicBezTo>
                  <a:pt x="877895" y="-24480"/>
                  <a:pt x="1092369" y="26036"/>
                  <a:pt x="1214510" y="0"/>
                </a:cubicBezTo>
                <a:cubicBezTo>
                  <a:pt x="1245412" y="-747"/>
                  <a:pt x="1276116" y="27678"/>
                  <a:pt x="1272935" y="58425"/>
                </a:cubicBezTo>
                <a:cubicBezTo>
                  <a:pt x="1270976" y="166402"/>
                  <a:pt x="1272869" y="230705"/>
                  <a:pt x="1272935" y="292115"/>
                </a:cubicBezTo>
                <a:cubicBezTo>
                  <a:pt x="1274460" y="321901"/>
                  <a:pt x="1243049" y="353816"/>
                  <a:pt x="1214510" y="350540"/>
                </a:cubicBezTo>
                <a:cubicBezTo>
                  <a:pt x="1015522" y="341881"/>
                  <a:pt x="801635" y="354441"/>
                  <a:pt x="636468" y="350540"/>
                </a:cubicBezTo>
                <a:cubicBezTo>
                  <a:pt x="471301" y="346639"/>
                  <a:pt x="325095" y="361966"/>
                  <a:pt x="58425" y="350540"/>
                </a:cubicBezTo>
                <a:cubicBezTo>
                  <a:pt x="24634" y="350453"/>
                  <a:pt x="2326" y="318002"/>
                  <a:pt x="0" y="292115"/>
                </a:cubicBezTo>
                <a:cubicBezTo>
                  <a:pt x="-7644" y="207411"/>
                  <a:pt x="8296" y="165940"/>
                  <a:pt x="0" y="58425"/>
                </a:cubicBezTo>
                <a:close/>
              </a:path>
            </a:pathLst>
          </a:custGeom>
          <a:solidFill>
            <a:srgbClr val="00B0F0"/>
          </a:solidFill>
          <a:ln w="9525">
            <a:solidFill>
              <a:schemeClr val="bg1">
                <a:lumMod val="50000"/>
                <a:lumOff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22%</a:t>
            </a:r>
          </a:p>
        </p:txBody>
      </p:sp>
    </p:spTree>
    <p:extLst>
      <p:ext uri="{BB962C8B-B14F-4D97-AF65-F5344CB8AC3E}">
        <p14:creationId xmlns:p14="http://schemas.microsoft.com/office/powerpoint/2010/main" val="184311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313851-D9AD-D774-69A9-092050626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343EDB-18FB-CA09-AD71-A8BEBAF533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AA3AE22-758E-8B0A-65C3-DB6A2DB25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0884" y="6095296"/>
            <a:ext cx="1142245" cy="669925"/>
          </a:xfrm>
        </p:spPr>
        <p:txBody>
          <a:bodyPr/>
          <a:lstStyle/>
          <a:p>
            <a:r>
              <a:rPr lang="en-US" sz="6000" dirty="0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AD89EF4-DFF0-5247-3F3E-24A09FFBEC2A}"/>
              </a:ext>
            </a:extLst>
          </p:cNvPr>
          <p:cNvSpPr txBox="1"/>
          <p:nvPr/>
        </p:nvSpPr>
        <p:spPr>
          <a:xfrm>
            <a:off x="9189044" y="92779"/>
            <a:ext cx="20179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قائمة الدخل مع المقارنة</a:t>
            </a:r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F21C82-1B5D-EFFD-823E-9FDCE66EED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92" y="1073175"/>
            <a:ext cx="11445766" cy="148188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D02A403A-B292-6AFF-483C-6FC787ED98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45" y="3523517"/>
            <a:ext cx="11507060" cy="494246"/>
          </a:xfrm>
          <a:prstGeom prst="rect">
            <a:avLst/>
          </a:prstGeom>
        </p:spPr>
      </p:pic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3F2C1051-7EAD-6804-926C-6AD5806A5E0C}"/>
              </a:ext>
            </a:extLst>
          </p:cNvPr>
          <p:cNvSpPr/>
          <p:nvPr/>
        </p:nvSpPr>
        <p:spPr>
          <a:xfrm>
            <a:off x="861125" y="476098"/>
            <a:ext cx="1332535" cy="477428"/>
          </a:xfrm>
          <a:custGeom>
            <a:avLst/>
            <a:gdLst>
              <a:gd name="connsiteX0" fmla="*/ 0 w 1332535"/>
              <a:gd name="connsiteY0" fmla="*/ 79573 h 477428"/>
              <a:gd name="connsiteX1" fmla="*/ 79573 w 1332535"/>
              <a:gd name="connsiteY1" fmla="*/ 0 h 477428"/>
              <a:gd name="connsiteX2" fmla="*/ 642800 w 1332535"/>
              <a:gd name="connsiteY2" fmla="*/ 0 h 477428"/>
              <a:gd name="connsiteX3" fmla="*/ 1252962 w 1332535"/>
              <a:gd name="connsiteY3" fmla="*/ 0 h 477428"/>
              <a:gd name="connsiteX4" fmla="*/ 1332535 w 1332535"/>
              <a:gd name="connsiteY4" fmla="*/ 79573 h 477428"/>
              <a:gd name="connsiteX5" fmla="*/ 1332535 w 1332535"/>
              <a:gd name="connsiteY5" fmla="*/ 397855 h 477428"/>
              <a:gd name="connsiteX6" fmla="*/ 1252962 w 1332535"/>
              <a:gd name="connsiteY6" fmla="*/ 477428 h 477428"/>
              <a:gd name="connsiteX7" fmla="*/ 689735 w 1332535"/>
              <a:gd name="connsiteY7" fmla="*/ 477428 h 477428"/>
              <a:gd name="connsiteX8" fmla="*/ 79573 w 1332535"/>
              <a:gd name="connsiteY8" fmla="*/ 477428 h 477428"/>
              <a:gd name="connsiteX9" fmla="*/ 0 w 1332535"/>
              <a:gd name="connsiteY9" fmla="*/ 397855 h 477428"/>
              <a:gd name="connsiteX10" fmla="*/ 0 w 1332535"/>
              <a:gd name="connsiteY10" fmla="*/ 79573 h 47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32535" h="477428" fill="none" extrusionOk="0">
                <a:moveTo>
                  <a:pt x="0" y="79573"/>
                </a:moveTo>
                <a:cubicBezTo>
                  <a:pt x="-3857" y="43529"/>
                  <a:pt x="32806" y="1718"/>
                  <a:pt x="79573" y="0"/>
                </a:cubicBezTo>
                <a:cubicBezTo>
                  <a:pt x="256476" y="-13379"/>
                  <a:pt x="521172" y="-24939"/>
                  <a:pt x="642800" y="0"/>
                </a:cubicBezTo>
                <a:cubicBezTo>
                  <a:pt x="764428" y="24939"/>
                  <a:pt x="1057246" y="2152"/>
                  <a:pt x="1252962" y="0"/>
                </a:cubicBezTo>
                <a:cubicBezTo>
                  <a:pt x="1297068" y="-1067"/>
                  <a:pt x="1338024" y="37037"/>
                  <a:pt x="1332535" y="79573"/>
                </a:cubicBezTo>
                <a:cubicBezTo>
                  <a:pt x="1324520" y="185119"/>
                  <a:pt x="1339844" y="296238"/>
                  <a:pt x="1332535" y="397855"/>
                </a:cubicBezTo>
                <a:cubicBezTo>
                  <a:pt x="1330920" y="441644"/>
                  <a:pt x="1305623" y="473144"/>
                  <a:pt x="1252962" y="477428"/>
                </a:cubicBezTo>
                <a:cubicBezTo>
                  <a:pt x="986341" y="468418"/>
                  <a:pt x="874170" y="486766"/>
                  <a:pt x="689735" y="477428"/>
                </a:cubicBezTo>
                <a:cubicBezTo>
                  <a:pt x="505300" y="468090"/>
                  <a:pt x="288153" y="466400"/>
                  <a:pt x="79573" y="477428"/>
                </a:cubicBezTo>
                <a:cubicBezTo>
                  <a:pt x="31585" y="483115"/>
                  <a:pt x="5933" y="441082"/>
                  <a:pt x="0" y="397855"/>
                </a:cubicBezTo>
                <a:cubicBezTo>
                  <a:pt x="-7137" y="247843"/>
                  <a:pt x="-14301" y="163618"/>
                  <a:pt x="0" y="79573"/>
                </a:cubicBezTo>
                <a:close/>
              </a:path>
              <a:path w="1332535" h="477428" stroke="0" extrusionOk="0">
                <a:moveTo>
                  <a:pt x="0" y="79573"/>
                </a:moveTo>
                <a:cubicBezTo>
                  <a:pt x="4861" y="28644"/>
                  <a:pt x="34545" y="8048"/>
                  <a:pt x="79573" y="0"/>
                </a:cubicBezTo>
                <a:cubicBezTo>
                  <a:pt x="222447" y="28876"/>
                  <a:pt x="546342" y="5913"/>
                  <a:pt x="666268" y="0"/>
                </a:cubicBezTo>
                <a:cubicBezTo>
                  <a:pt x="786195" y="-5913"/>
                  <a:pt x="965491" y="16198"/>
                  <a:pt x="1252962" y="0"/>
                </a:cubicBezTo>
                <a:cubicBezTo>
                  <a:pt x="1295873" y="-1145"/>
                  <a:pt x="1340620" y="32242"/>
                  <a:pt x="1332535" y="79573"/>
                </a:cubicBezTo>
                <a:cubicBezTo>
                  <a:pt x="1316748" y="157747"/>
                  <a:pt x="1318111" y="256766"/>
                  <a:pt x="1332535" y="397855"/>
                </a:cubicBezTo>
                <a:cubicBezTo>
                  <a:pt x="1328404" y="447529"/>
                  <a:pt x="1303683" y="476001"/>
                  <a:pt x="1252962" y="477428"/>
                </a:cubicBezTo>
                <a:cubicBezTo>
                  <a:pt x="1112397" y="498795"/>
                  <a:pt x="827870" y="464503"/>
                  <a:pt x="689735" y="477428"/>
                </a:cubicBezTo>
                <a:cubicBezTo>
                  <a:pt x="551600" y="490353"/>
                  <a:pt x="363111" y="447814"/>
                  <a:pt x="79573" y="477428"/>
                </a:cubicBezTo>
                <a:cubicBezTo>
                  <a:pt x="37271" y="479994"/>
                  <a:pt x="-1476" y="448533"/>
                  <a:pt x="0" y="397855"/>
                </a:cubicBezTo>
                <a:cubicBezTo>
                  <a:pt x="-10917" y="247036"/>
                  <a:pt x="-7852" y="185528"/>
                  <a:pt x="0" y="79573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NVDA</a:t>
            </a:r>
            <a:endParaRPr lang="ar-EG" sz="16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9D348DFF-C73F-D9A2-2F57-F10B3985C2C3}"/>
              </a:ext>
            </a:extLst>
          </p:cNvPr>
          <p:cNvSpPr/>
          <p:nvPr/>
        </p:nvSpPr>
        <p:spPr>
          <a:xfrm>
            <a:off x="382904" y="2958192"/>
            <a:ext cx="1332535" cy="477428"/>
          </a:xfrm>
          <a:custGeom>
            <a:avLst/>
            <a:gdLst>
              <a:gd name="connsiteX0" fmla="*/ 0 w 1332535"/>
              <a:gd name="connsiteY0" fmla="*/ 79573 h 477428"/>
              <a:gd name="connsiteX1" fmla="*/ 79573 w 1332535"/>
              <a:gd name="connsiteY1" fmla="*/ 0 h 477428"/>
              <a:gd name="connsiteX2" fmla="*/ 642800 w 1332535"/>
              <a:gd name="connsiteY2" fmla="*/ 0 h 477428"/>
              <a:gd name="connsiteX3" fmla="*/ 1252962 w 1332535"/>
              <a:gd name="connsiteY3" fmla="*/ 0 h 477428"/>
              <a:gd name="connsiteX4" fmla="*/ 1332535 w 1332535"/>
              <a:gd name="connsiteY4" fmla="*/ 79573 h 477428"/>
              <a:gd name="connsiteX5" fmla="*/ 1332535 w 1332535"/>
              <a:gd name="connsiteY5" fmla="*/ 397855 h 477428"/>
              <a:gd name="connsiteX6" fmla="*/ 1252962 w 1332535"/>
              <a:gd name="connsiteY6" fmla="*/ 477428 h 477428"/>
              <a:gd name="connsiteX7" fmla="*/ 689735 w 1332535"/>
              <a:gd name="connsiteY7" fmla="*/ 477428 h 477428"/>
              <a:gd name="connsiteX8" fmla="*/ 79573 w 1332535"/>
              <a:gd name="connsiteY8" fmla="*/ 477428 h 477428"/>
              <a:gd name="connsiteX9" fmla="*/ 0 w 1332535"/>
              <a:gd name="connsiteY9" fmla="*/ 397855 h 477428"/>
              <a:gd name="connsiteX10" fmla="*/ 0 w 1332535"/>
              <a:gd name="connsiteY10" fmla="*/ 79573 h 47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32535" h="477428" fill="none" extrusionOk="0">
                <a:moveTo>
                  <a:pt x="0" y="79573"/>
                </a:moveTo>
                <a:cubicBezTo>
                  <a:pt x="-3857" y="43529"/>
                  <a:pt x="32806" y="1718"/>
                  <a:pt x="79573" y="0"/>
                </a:cubicBezTo>
                <a:cubicBezTo>
                  <a:pt x="256476" y="-13379"/>
                  <a:pt x="521172" y="-24939"/>
                  <a:pt x="642800" y="0"/>
                </a:cubicBezTo>
                <a:cubicBezTo>
                  <a:pt x="764428" y="24939"/>
                  <a:pt x="1057246" y="2152"/>
                  <a:pt x="1252962" y="0"/>
                </a:cubicBezTo>
                <a:cubicBezTo>
                  <a:pt x="1297068" y="-1067"/>
                  <a:pt x="1338024" y="37037"/>
                  <a:pt x="1332535" y="79573"/>
                </a:cubicBezTo>
                <a:cubicBezTo>
                  <a:pt x="1324520" y="185119"/>
                  <a:pt x="1339844" y="296238"/>
                  <a:pt x="1332535" y="397855"/>
                </a:cubicBezTo>
                <a:cubicBezTo>
                  <a:pt x="1330920" y="441644"/>
                  <a:pt x="1305623" y="473144"/>
                  <a:pt x="1252962" y="477428"/>
                </a:cubicBezTo>
                <a:cubicBezTo>
                  <a:pt x="986341" y="468418"/>
                  <a:pt x="874170" y="486766"/>
                  <a:pt x="689735" y="477428"/>
                </a:cubicBezTo>
                <a:cubicBezTo>
                  <a:pt x="505300" y="468090"/>
                  <a:pt x="288153" y="466400"/>
                  <a:pt x="79573" y="477428"/>
                </a:cubicBezTo>
                <a:cubicBezTo>
                  <a:pt x="31585" y="483115"/>
                  <a:pt x="5933" y="441082"/>
                  <a:pt x="0" y="397855"/>
                </a:cubicBezTo>
                <a:cubicBezTo>
                  <a:pt x="-7137" y="247843"/>
                  <a:pt x="-14301" y="163618"/>
                  <a:pt x="0" y="79573"/>
                </a:cubicBezTo>
                <a:close/>
              </a:path>
              <a:path w="1332535" h="477428" stroke="0" extrusionOk="0">
                <a:moveTo>
                  <a:pt x="0" y="79573"/>
                </a:moveTo>
                <a:cubicBezTo>
                  <a:pt x="4861" y="28644"/>
                  <a:pt x="34545" y="8048"/>
                  <a:pt x="79573" y="0"/>
                </a:cubicBezTo>
                <a:cubicBezTo>
                  <a:pt x="222447" y="28876"/>
                  <a:pt x="546342" y="5913"/>
                  <a:pt x="666268" y="0"/>
                </a:cubicBezTo>
                <a:cubicBezTo>
                  <a:pt x="786195" y="-5913"/>
                  <a:pt x="965491" y="16198"/>
                  <a:pt x="1252962" y="0"/>
                </a:cubicBezTo>
                <a:cubicBezTo>
                  <a:pt x="1295873" y="-1145"/>
                  <a:pt x="1340620" y="32242"/>
                  <a:pt x="1332535" y="79573"/>
                </a:cubicBezTo>
                <a:cubicBezTo>
                  <a:pt x="1316748" y="157747"/>
                  <a:pt x="1318111" y="256766"/>
                  <a:pt x="1332535" y="397855"/>
                </a:cubicBezTo>
                <a:cubicBezTo>
                  <a:pt x="1328404" y="447529"/>
                  <a:pt x="1303683" y="476001"/>
                  <a:pt x="1252962" y="477428"/>
                </a:cubicBezTo>
                <a:cubicBezTo>
                  <a:pt x="1112397" y="498795"/>
                  <a:pt x="827870" y="464503"/>
                  <a:pt x="689735" y="477428"/>
                </a:cubicBezTo>
                <a:cubicBezTo>
                  <a:pt x="551600" y="490353"/>
                  <a:pt x="363111" y="447814"/>
                  <a:pt x="79573" y="477428"/>
                </a:cubicBezTo>
                <a:cubicBezTo>
                  <a:pt x="37271" y="479994"/>
                  <a:pt x="-1476" y="448533"/>
                  <a:pt x="0" y="397855"/>
                </a:cubicBezTo>
                <a:cubicBezTo>
                  <a:pt x="-10917" y="247036"/>
                  <a:pt x="-7852" y="185528"/>
                  <a:pt x="0" y="79573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INTC</a:t>
            </a:r>
            <a:endParaRPr lang="ar-EG" sz="16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5907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6BB5-4E31-AA10-FC9D-459EF2B6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9B19C-95A8-84CF-D1EE-1BA9D8038A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5E0AD58-567F-0CEB-40F2-C33B476F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02131" y="6106672"/>
            <a:ext cx="1142245" cy="669925"/>
          </a:xfrm>
        </p:spPr>
        <p:txBody>
          <a:bodyPr/>
          <a:lstStyle/>
          <a:p>
            <a:r>
              <a:rPr lang="en-US" sz="8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873473E-23E2-E6AB-30E0-74B682BD2DEB}"/>
              </a:ext>
            </a:extLst>
          </p:cNvPr>
          <p:cNvSpPr/>
          <p:nvPr/>
        </p:nvSpPr>
        <p:spPr>
          <a:xfrm>
            <a:off x="3123073" y="5230605"/>
            <a:ext cx="966705" cy="274769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12.75%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DB8C3AE-18A2-0E6D-8690-9EB6FF7AD1C0}"/>
              </a:ext>
            </a:extLst>
          </p:cNvPr>
          <p:cNvSpPr/>
          <p:nvPr/>
        </p:nvSpPr>
        <p:spPr>
          <a:xfrm>
            <a:off x="4135070" y="4718020"/>
            <a:ext cx="441433" cy="27476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bg1"/>
            </a:solidFill>
            <a:prstDash val="sysDash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bg1"/>
                </a:solidFill>
              </a:rPr>
              <a:t>25%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D9EBDB9-B92D-4383-2468-60A869F87613}"/>
              </a:ext>
            </a:extLst>
          </p:cNvPr>
          <p:cNvSpPr/>
          <p:nvPr/>
        </p:nvSpPr>
        <p:spPr>
          <a:xfrm>
            <a:off x="3128330" y="4385109"/>
            <a:ext cx="1488710" cy="274769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17%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CAFCE8F-7FBA-B98F-5B61-06723D7EC652}"/>
              </a:ext>
            </a:extLst>
          </p:cNvPr>
          <p:cNvSpPr/>
          <p:nvPr/>
        </p:nvSpPr>
        <p:spPr>
          <a:xfrm>
            <a:off x="4617040" y="3959387"/>
            <a:ext cx="496239" cy="27476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bg1"/>
            </a:solidFill>
            <a:prstDash val="sysDash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5%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8D5BC3C-FD96-9450-E4D5-DC3BD7709525}"/>
              </a:ext>
            </a:extLst>
          </p:cNvPr>
          <p:cNvSpPr/>
          <p:nvPr/>
        </p:nvSpPr>
        <p:spPr>
          <a:xfrm>
            <a:off x="3128329" y="3627942"/>
            <a:ext cx="1993211" cy="274769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22%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26ACF2C-5A77-986F-EA44-F187A07435BE}"/>
              </a:ext>
            </a:extLst>
          </p:cNvPr>
          <p:cNvGrpSpPr/>
          <p:nvPr/>
        </p:nvGrpSpPr>
        <p:grpSpPr>
          <a:xfrm>
            <a:off x="642345" y="2113320"/>
            <a:ext cx="353160" cy="958223"/>
            <a:chOff x="642345" y="2301503"/>
            <a:chExt cx="353160" cy="77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2F22FBA-7600-D8B1-72F0-5AFF48E8CAE8}"/>
                    </a:ext>
                  </a:extLst>
                </p14:cNvPr>
                <p14:cNvContentPartPr/>
                <p14:nvPr/>
              </p14:nvContentPartPr>
              <p14:xfrm>
                <a:off x="649185" y="2301503"/>
                <a:ext cx="346320" cy="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2F22FBA-7600-D8B1-72F0-5AFF48E8CAE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40194" y="2292503"/>
                  <a:ext cx="363942" cy="18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5D2DCD68-DB7C-6559-DF8D-2635067017D9}"/>
                </a:ext>
              </a:extLst>
            </p:cNvPr>
            <p:cNvGrpSpPr/>
            <p:nvPr/>
          </p:nvGrpSpPr>
          <p:grpSpPr>
            <a:xfrm>
              <a:off x="642345" y="2319503"/>
              <a:ext cx="349560" cy="752040"/>
              <a:chOff x="642345" y="2319503"/>
              <a:chExt cx="349560" cy="752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0075BCE8-B3CF-68BB-4AC0-EB094E12A904}"/>
                      </a:ext>
                    </a:extLst>
                  </p14:cNvPr>
                  <p14:cNvContentPartPr/>
                  <p14:nvPr/>
                </p14:nvContentPartPr>
                <p14:xfrm>
                  <a:off x="642345" y="2319503"/>
                  <a:ext cx="313920" cy="7041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0075BCE8-B3CF-68BB-4AC0-EB094E12A904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633705" y="2310503"/>
                    <a:ext cx="331560" cy="721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45D55CF5-EEB1-E510-454D-7B36631A1970}"/>
                      </a:ext>
                    </a:extLst>
                  </p14:cNvPr>
                  <p14:cNvContentPartPr/>
                  <p14:nvPr/>
                </p14:nvContentPartPr>
                <p14:xfrm>
                  <a:off x="929985" y="2930423"/>
                  <a:ext cx="61920" cy="14112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45D55CF5-EEB1-E510-454D-7B36631A1970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920985" y="2921423"/>
                    <a:ext cx="79560" cy="158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E401A490-5CDF-E345-9B32-CAE96586DF13}"/>
                      </a:ext>
                    </a:extLst>
                  </p14:cNvPr>
                  <p14:cNvContentPartPr/>
                  <p14:nvPr/>
                </p14:nvContentPartPr>
                <p14:xfrm>
                  <a:off x="675105" y="2689472"/>
                  <a:ext cx="268920" cy="972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E401A490-5CDF-E345-9B32-CAE96586DF13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666105" y="2681878"/>
                    <a:ext cx="286560" cy="246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A497A8A1-5BF9-9509-C5DC-4E53657AEBD1}"/>
                      </a:ext>
                    </a:extLst>
                  </p14:cNvPr>
                  <p14:cNvContentPartPr/>
                  <p14:nvPr/>
                </p14:nvContentPartPr>
                <p14:xfrm>
                  <a:off x="869505" y="2643863"/>
                  <a:ext cx="98640" cy="15840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A497A8A1-5BF9-9509-C5DC-4E53657AEBD1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860505" y="2635223"/>
                    <a:ext cx="116280" cy="1760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5D53961-8B57-4313-82F9-E720F50DD00B}"/>
              </a:ext>
            </a:extLst>
          </p:cNvPr>
          <p:cNvSpPr/>
          <p:nvPr/>
        </p:nvSpPr>
        <p:spPr>
          <a:xfrm>
            <a:off x="5216134" y="2113320"/>
            <a:ext cx="1720694" cy="27476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bg1"/>
            </a:solidFill>
            <a:prstDash val="sysDash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18%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F24CA24-CFD0-DCE1-3951-893EF2D2F427}"/>
              </a:ext>
            </a:extLst>
          </p:cNvPr>
          <p:cNvSpPr/>
          <p:nvPr/>
        </p:nvSpPr>
        <p:spPr>
          <a:xfrm>
            <a:off x="3171121" y="1763857"/>
            <a:ext cx="3765707" cy="274769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40%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85B9F92-3169-AC66-3110-89AE3109AAA3}"/>
              </a:ext>
            </a:extLst>
          </p:cNvPr>
          <p:cNvSpPr/>
          <p:nvPr/>
        </p:nvSpPr>
        <p:spPr>
          <a:xfrm>
            <a:off x="6891783" y="1357147"/>
            <a:ext cx="4653080" cy="27476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bg1"/>
            </a:solidFill>
            <a:prstDash val="sysDash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60%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B9EAAE1-BA1E-73C4-C9F5-C61A43D40BD2}"/>
              </a:ext>
            </a:extLst>
          </p:cNvPr>
          <p:cNvSpPr/>
          <p:nvPr/>
        </p:nvSpPr>
        <p:spPr>
          <a:xfrm>
            <a:off x="3171121" y="981968"/>
            <a:ext cx="8373742" cy="274769"/>
          </a:xfrm>
          <a:prstGeom prst="roundRect">
            <a:avLst/>
          </a:prstGeom>
          <a:solidFill>
            <a:srgbClr val="00B050"/>
          </a:solidFill>
          <a:ln>
            <a:noFill/>
            <a:prstDash val="sysDash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100%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77EDA58-8DB9-B215-AA13-A9BAE6232B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085432"/>
              </p:ext>
            </p:extLst>
          </p:nvPr>
        </p:nvGraphicFramePr>
        <p:xfrm>
          <a:off x="1004241" y="601818"/>
          <a:ext cx="2081297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1297">
                  <a:extLst>
                    <a:ext uri="{9D8B030D-6E8A-4147-A177-3AD203B41FA5}">
                      <a16:colId xmlns:a16="http://schemas.microsoft.com/office/drawing/2014/main" val="39062833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EG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البيان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20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EG" b="1" dirty="0">
                          <a:solidFill>
                            <a:srgbClr val="00B05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صافي المبيعات</a:t>
                      </a:r>
                      <a:endParaRPr lang="en-US" sz="1800" b="1" kern="1200" dirty="0">
                        <a:solidFill>
                          <a:srgbClr val="00B050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336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EG" b="1" dirty="0">
                          <a:solidFill>
                            <a:srgbClr val="FF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تكلفة البضاعة المباعة</a:t>
                      </a:r>
                      <a:endParaRPr lang="en-US" sz="1800" b="1" kern="1200" dirty="0">
                        <a:solidFill>
                          <a:srgbClr val="FF0000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236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EG" b="1" dirty="0">
                          <a:solidFill>
                            <a:srgbClr val="00E668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مجمل الربح </a:t>
                      </a:r>
                      <a:endParaRPr lang="en-US" sz="1800" b="1" kern="1200" dirty="0">
                        <a:solidFill>
                          <a:srgbClr val="00E668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375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EG" b="1" dirty="0">
                          <a:solidFill>
                            <a:srgbClr val="FF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مصاريف التشغيل </a:t>
                      </a:r>
                      <a:endParaRPr lang="en-US" sz="1800" b="1" u="sng" kern="1200" dirty="0">
                        <a:solidFill>
                          <a:srgbClr val="FF0000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928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EG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مصاريف إدارية وعمومية</a:t>
                      </a:r>
                      <a:endParaRPr lang="en-US" sz="1800" kern="12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419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EG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مصاريف بيع وتوزيع </a:t>
                      </a:r>
                      <a:endParaRPr lang="en-US" sz="1800" kern="12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792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kern="120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950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EG" b="1" dirty="0">
                          <a:solidFill>
                            <a:srgbClr val="00B05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صافي ربح التشغيل</a:t>
                      </a:r>
                      <a:endParaRPr lang="en-US" sz="1800" b="1" kern="1200" dirty="0">
                        <a:solidFill>
                          <a:srgbClr val="00B050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572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EG" b="1" dirty="0">
                          <a:solidFill>
                            <a:srgbClr val="FF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فوائد مدينة</a:t>
                      </a:r>
                      <a:endParaRPr lang="en-US" sz="1800" b="1" kern="1200" dirty="0">
                        <a:solidFill>
                          <a:srgbClr val="FF0000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342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EG" b="1" dirty="0">
                          <a:solidFill>
                            <a:srgbClr val="00B05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صافي الربح قبل الضريبة</a:t>
                      </a:r>
                      <a:endParaRPr lang="en-US" sz="1800" b="1" kern="1200" dirty="0">
                        <a:solidFill>
                          <a:srgbClr val="00B050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844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EG" b="1" dirty="0">
                          <a:solidFill>
                            <a:srgbClr val="FF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ضريبة %25</a:t>
                      </a:r>
                      <a:r>
                        <a:rPr lang="ar-EG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endParaRPr lang="en-US" sz="1800" kern="120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506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EG" sz="3200" b="1" dirty="0">
                          <a:solidFill>
                            <a:srgbClr val="00B05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صافي الربح</a:t>
                      </a:r>
                      <a:endParaRPr lang="en-US" sz="3200" b="1" kern="1200" dirty="0">
                        <a:solidFill>
                          <a:srgbClr val="00B050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19364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D98E33F-E9E7-DC0A-28BF-EE6486CE6579}"/>
              </a:ext>
            </a:extLst>
          </p:cNvPr>
          <p:cNvSpPr txBox="1"/>
          <p:nvPr/>
        </p:nvSpPr>
        <p:spPr>
          <a:xfrm>
            <a:off x="8938470" y="100668"/>
            <a:ext cx="2606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التحليل الرأسي لقائمة الدخل</a:t>
            </a:r>
            <a:endParaRPr lang="en-US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8813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16" grpId="0" animBg="1"/>
      <p:bldP spid="15" grpId="0" animBg="1"/>
      <p:bldP spid="13" grpId="0" animBg="1"/>
      <p:bldP spid="12" grpId="0" animBg="1"/>
      <p:bldP spid="11" grpId="0" animBg="1"/>
      <p:bldP spid="10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2240BF-DAEF-9372-A38D-78F3509B05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344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DD2ADE-F73F-F36E-5F92-91C37EEC28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6B5880-7DF1-9F09-B7E9-D936D8A4F3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34C3A01-7ECA-B76A-DEC3-FF1588E91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0550" y="6176631"/>
            <a:ext cx="1142245" cy="669925"/>
          </a:xfrm>
        </p:spPr>
        <p:txBody>
          <a:bodyPr/>
          <a:lstStyle/>
          <a:p>
            <a:r>
              <a:rPr lang="ar-EG" sz="8000" dirty="0">
                <a:solidFill>
                  <a:schemeClr val="tx1"/>
                </a:solidFill>
              </a:rPr>
              <a:t>2</a:t>
            </a:r>
            <a:endParaRPr lang="en-US" sz="80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22F3FA6-5FBA-B1BA-0B9D-8A3680F83DAB}"/>
              </a:ext>
            </a:extLst>
          </p:cNvPr>
          <p:cNvGraphicFramePr>
            <a:graphicFrameLocks noGrp="1"/>
          </p:cNvGraphicFramePr>
          <p:nvPr/>
        </p:nvGraphicFramePr>
        <p:xfrm>
          <a:off x="2742952" y="1079288"/>
          <a:ext cx="7382598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1297">
                  <a:extLst>
                    <a:ext uri="{9D8B030D-6E8A-4147-A177-3AD203B41FA5}">
                      <a16:colId xmlns:a16="http://schemas.microsoft.com/office/drawing/2014/main" val="3906283356"/>
                    </a:ext>
                  </a:extLst>
                </a:gridCol>
                <a:gridCol w="1531517">
                  <a:extLst>
                    <a:ext uri="{9D8B030D-6E8A-4147-A177-3AD203B41FA5}">
                      <a16:colId xmlns:a16="http://schemas.microsoft.com/office/drawing/2014/main" val="687772379"/>
                    </a:ext>
                  </a:extLst>
                </a:gridCol>
                <a:gridCol w="1884892">
                  <a:extLst>
                    <a:ext uri="{9D8B030D-6E8A-4147-A177-3AD203B41FA5}">
                      <a16:colId xmlns:a16="http://schemas.microsoft.com/office/drawing/2014/main" val="3079440775"/>
                    </a:ext>
                  </a:extLst>
                </a:gridCol>
                <a:gridCol w="1884892">
                  <a:extLst>
                    <a:ext uri="{9D8B030D-6E8A-4147-A177-3AD203B41FA5}">
                      <a16:colId xmlns:a16="http://schemas.microsoft.com/office/drawing/2014/main" val="39825755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EG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البيان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kern="120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sz="1800" b="1" kern="1200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المبلغ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الوزن النسبي</a:t>
                      </a:r>
                      <a:endParaRPr lang="en-US" b="1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20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EG" b="1" dirty="0">
                          <a:solidFill>
                            <a:srgbClr val="00B05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صافي المبيعات</a:t>
                      </a:r>
                      <a:endParaRPr lang="en-US" sz="1800" b="1" kern="1200" dirty="0">
                        <a:solidFill>
                          <a:srgbClr val="00B050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1000,000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EG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100%</a:t>
                      </a:r>
                      <a:endParaRPr lang="en-US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336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EG" b="1" dirty="0">
                          <a:solidFill>
                            <a:srgbClr val="FF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تكلفة البضاعة المباعة</a:t>
                      </a:r>
                      <a:endParaRPr lang="en-US" sz="1800" b="1" kern="1200" dirty="0">
                        <a:solidFill>
                          <a:srgbClr val="FF0000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rgbClr val="FF0000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600,000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236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EG" b="1" dirty="0">
                          <a:solidFill>
                            <a:srgbClr val="00E668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مجمل الربح </a:t>
                      </a:r>
                      <a:endParaRPr lang="en-US" sz="1800" b="1" kern="1200" dirty="0">
                        <a:solidFill>
                          <a:srgbClr val="00E668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rgbClr val="00B050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400,000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375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EG" b="1" dirty="0">
                          <a:solidFill>
                            <a:srgbClr val="FF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مصاريف التشغيل </a:t>
                      </a:r>
                      <a:endParaRPr lang="en-US" sz="1800" b="1" u="sng" kern="1200" dirty="0">
                        <a:solidFill>
                          <a:srgbClr val="FF0000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u="sng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928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EG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مصاريف إدارية وعمومية</a:t>
                      </a:r>
                      <a:endParaRPr lang="en-US" sz="1800" kern="12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80000    8%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419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EG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مصاريف بيع وتوزيع </a:t>
                      </a:r>
                      <a:endParaRPr lang="en-US" sz="1800" kern="12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100000   10%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792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kern="120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180000   18%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rgbClr val="FF0000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180,000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18%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950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EG" b="1" dirty="0">
                          <a:solidFill>
                            <a:srgbClr val="00B05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صافي ربح التشغيل</a:t>
                      </a:r>
                      <a:endParaRPr lang="en-US" sz="1800" b="1" kern="1200" dirty="0">
                        <a:solidFill>
                          <a:srgbClr val="00B050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rgbClr val="00B050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220,000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22%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572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EG" b="1" dirty="0">
                          <a:solidFill>
                            <a:srgbClr val="FF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فوائد مدينة</a:t>
                      </a:r>
                      <a:endParaRPr lang="en-US" sz="1800" b="1" kern="1200" dirty="0">
                        <a:solidFill>
                          <a:srgbClr val="FF0000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rgbClr val="FF0000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50,000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342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EG" b="1" dirty="0">
                          <a:solidFill>
                            <a:srgbClr val="00B05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صافي الربح قبل الضريبة</a:t>
                      </a:r>
                      <a:endParaRPr lang="en-US" sz="1800" b="1" kern="1200" dirty="0">
                        <a:solidFill>
                          <a:srgbClr val="00B050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rgbClr val="00B050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170,000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17%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844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EG" b="1" dirty="0">
                          <a:solidFill>
                            <a:srgbClr val="FF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ضريبة %25</a:t>
                      </a:r>
                      <a:r>
                        <a:rPr lang="ar-EG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endParaRPr lang="en-US" sz="1800" kern="120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rgbClr val="FF0000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42,500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4.25%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506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EG" sz="3200" b="1" dirty="0">
                          <a:solidFill>
                            <a:srgbClr val="00B05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صافي الربح</a:t>
                      </a:r>
                      <a:endParaRPr lang="en-US" sz="3200" b="1" kern="1200" dirty="0">
                        <a:solidFill>
                          <a:srgbClr val="00B050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>
                          <a:solidFill>
                            <a:srgbClr val="00B050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127,500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12.75%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19364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71EA673-3257-CA02-C86D-0F4C56287673}"/>
              </a:ext>
            </a:extLst>
          </p:cNvPr>
          <p:cNvSpPr txBox="1"/>
          <p:nvPr/>
        </p:nvSpPr>
        <p:spPr>
          <a:xfrm>
            <a:off x="9257250" y="62917"/>
            <a:ext cx="2344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تحويل الأرقام لنسب 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80B1DDC-5103-922C-DA71-81C09C299101}"/>
              </a:ext>
            </a:extLst>
          </p:cNvPr>
          <p:cNvSpPr/>
          <p:nvPr/>
        </p:nvSpPr>
        <p:spPr>
          <a:xfrm>
            <a:off x="5729681" y="79105"/>
            <a:ext cx="2842862" cy="449359"/>
          </a:xfrm>
          <a:custGeom>
            <a:avLst/>
            <a:gdLst>
              <a:gd name="connsiteX0" fmla="*/ 0 w 2842862"/>
              <a:gd name="connsiteY0" fmla="*/ 74895 h 449359"/>
              <a:gd name="connsiteX1" fmla="*/ 74895 w 2842862"/>
              <a:gd name="connsiteY1" fmla="*/ 0 h 449359"/>
              <a:gd name="connsiteX2" fmla="*/ 775094 w 2842862"/>
              <a:gd name="connsiteY2" fmla="*/ 0 h 449359"/>
              <a:gd name="connsiteX3" fmla="*/ 1394500 w 2842862"/>
              <a:gd name="connsiteY3" fmla="*/ 0 h 449359"/>
              <a:gd name="connsiteX4" fmla="*/ 2094699 w 2842862"/>
              <a:gd name="connsiteY4" fmla="*/ 0 h 449359"/>
              <a:gd name="connsiteX5" fmla="*/ 2767967 w 2842862"/>
              <a:gd name="connsiteY5" fmla="*/ 0 h 449359"/>
              <a:gd name="connsiteX6" fmla="*/ 2842862 w 2842862"/>
              <a:gd name="connsiteY6" fmla="*/ 74895 h 449359"/>
              <a:gd name="connsiteX7" fmla="*/ 2842862 w 2842862"/>
              <a:gd name="connsiteY7" fmla="*/ 374464 h 449359"/>
              <a:gd name="connsiteX8" fmla="*/ 2767967 w 2842862"/>
              <a:gd name="connsiteY8" fmla="*/ 449359 h 449359"/>
              <a:gd name="connsiteX9" fmla="*/ 2148560 w 2842862"/>
              <a:gd name="connsiteY9" fmla="*/ 449359 h 449359"/>
              <a:gd name="connsiteX10" fmla="*/ 1448362 w 2842862"/>
              <a:gd name="connsiteY10" fmla="*/ 449359 h 449359"/>
              <a:gd name="connsiteX11" fmla="*/ 828955 w 2842862"/>
              <a:gd name="connsiteY11" fmla="*/ 449359 h 449359"/>
              <a:gd name="connsiteX12" fmla="*/ 74895 w 2842862"/>
              <a:gd name="connsiteY12" fmla="*/ 449359 h 449359"/>
              <a:gd name="connsiteX13" fmla="*/ 0 w 2842862"/>
              <a:gd name="connsiteY13" fmla="*/ 374464 h 449359"/>
              <a:gd name="connsiteX14" fmla="*/ 0 w 2842862"/>
              <a:gd name="connsiteY14" fmla="*/ 74895 h 449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42862" h="449359" fill="none" extrusionOk="0">
                <a:moveTo>
                  <a:pt x="0" y="74895"/>
                </a:moveTo>
                <a:cubicBezTo>
                  <a:pt x="-464" y="32197"/>
                  <a:pt x="31740" y="2347"/>
                  <a:pt x="74895" y="0"/>
                </a:cubicBezTo>
                <a:cubicBezTo>
                  <a:pt x="357769" y="-15917"/>
                  <a:pt x="425844" y="24956"/>
                  <a:pt x="775094" y="0"/>
                </a:cubicBezTo>
                <a:cubicBezTo>
                  <a:pt x="1124344" y="-24956"/>
                  <a:pt x="1135953" y="15207"/>
                  <a:pt x="1394500" y="0"/>
                </a:cubicBezTo>
                <a:cubicBezTo>
                  <a:pt x="1653047" y="-15207"/>
                  <a:pt x="1760140" y="-17323"/>
                  <a:pt x="2094699" y="0"/>
                </a:cubicBezTo>
                <a:cubicBezTo>
                  <a:pt x="2429258" y="17323"/>
                  <a:pt x="2616790" y="-17060"/>
                  <a:pt x="2767967" y="0"/>
                </a:cubicBezTo>
                <a:cubicBezTo>
                  <a:pt x="2814355" y="2475"/>
                  <a:pt x="2843064" y="36790"/>
                  <a:pt x="2842862" y="74895"/>
                </a:cubicBezTo>
                <a:cubicBezTo>
                  <a:pt x="2855924" y="152258"/>
                  <a:pt x="2852746" y="240859"/>
                  <a:pt x="2842862" y="374464"/>
                </a:cubicBezTo>
                <a:cubicBezTo>
                  <a:pt x="2846157" y="414350"/>
                  <a:pt x="2811159" y="445420"/>
                  <a:pt x="2767967" y="449359"/>
                </a:cubicBezTo>
                <a:cubicBezTo>
                  <a:pt x="2634797" y="431354"/>
                  <a:pt x="2377012" y="473520"/>
                  <a:pt x="2148560" y="449359"/>
                </a:cubicBezTo>
                <a:cubicBezTo>
                  <a:pt x="1920108" y="425198"/>
                  <a:pt x="1611774" y="429744"/>
                  <a:pt x="1448362" y="449359"/>
                </a:cubicBezTo>
                <a:cubicBezTo>
                  <a:pt x="1284950" y="468974"/>
                  <a:pt x="1024923" y="438487"/>
                  <a:pt x="828955" y="449359"/>
                </a:cubicBezTo>
                <a:cubicBezTo>
                  <a:pt x="632987" y="460231"/>
                  <a:pt x="237053" y="465739"/>
                  <a:pt x="74895" y="449359"/>
                </a:cubicBezTo>
                <a:cubicBezTo>
                  <a:pt x="42609" y="445634"/>
                  <a:pt x="1794" y="417424"/>
                  <a:pt x="0" y="374464"/>
                </a:cubicBezTo>
                <a:cubicBezTo>
                  <a:pt x="1647" y="242506"/>
                  <a:pt x="8516" y="215068"/>
                  <a:pt x="0" y="74895"/>
                </a:cubicBezTo>
                <a:close/>
              </a:path>
              <a:path w="2842862" h="449359" stroke="0" extrusionOk="0">
                <a:moveTo>
                  <a:pt x="0" y="74895"/>
                </a:moveTo>
                <a:cubicBezTo>
                  <a:pt x="653" y="32595"/>
                  <a:pt x="32933" y="4457"/>
                  <a:pt x="74895" y="0"/>
                </a:cubicBezTo>
                <a:cubicBezTo>
                  <a:pt x="292794" y="25193"/>
                  <a:pt x="491305" y="32166"/>
                  <a:pt x="748163" y="0"/>
                </a:cubicBezTo>
                <a:cubicBezTo>
                  <a:pt x="1005021" y="-32166"/>
                  <a:pt x="1119058" y="-29383"/>
                  <a:pt x="1475292" y="0"/>
                </a:cubicBezTo>
                <a:cubicBezTo>
                  <a:pt x="1831526" y="29383"/>
                  <a:pt x="2499968" y="37243"/>
                  <a:pt x="2767967" y="0"/>
                </a:cubicBezTo>
                <a:cubicBezTo>
                  <a:pt x="2804909" y="5939"/>
                  <a:pt x="2842788" y="32292"/>
                  <a:pt x="2842862" y="74895"/>
                </a:cubicBezTo>
                <a:cubicBezTo>
                  <a:pt x="2841058" y="200922"/>
                  <a:pt x="2846323" y="285269"/>
                  <a:pt x="2842862" y="374464"/>
                </a:cubicBezTo>
                <a:cubicBezTo>
                  <a:pt x="2835304" y="413889"/>
                  <a:pt x="2802432" y="444245"/>
                  <a:pt x="2767967" y="449359"/>
                </a:cubicBezTo>
                <a:cubicBezTo>
                  <a:pt x="2526022" y="481923"/>
                  <a:pt x="2358874" y="421500"/>
                  <a:pt x="2067768" y="449359"/>
                </a:cubicBezTo>
                <a:cubicBezTo>
                  <a:pt x="1776662" y="477218"/>
                  <a:pt x="1654209" y="466133"/>
                  <a:pt x="1367570" y="449359"/>
                </a:cubicBezTo>
                <a:cubicBezTo>
                  <a:pt x="1080931" y="432585"/>
                  <a:pt x="943720" y="471571"/>
                  <a:pt x="775094" y="449359"/>
                </a:cubicBezTo>
                <a:cubicBezTo>
                  <a:pt x="606468" y="427147"/>
                  <a:pt x="375430" y="424350"/>
                  <a:pt x="74895" y="449359"/>
                </a:cubicBezTo>
                <a:cubicBezTo>
                  <a:pt x="32065" y="452364"/>
                  <a:pt x="-7476" y="420383"/>
                  <a:pt x="0" y="374464"/>
                </a:cubicBezTo>
                <a:cubicBezTo>
                  <a:pt x="-4009" y="285624"/>
                  <a:pt x="13630" y="170029"/>
                  <a:pt x="0" y="74895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1. نقارن أداء الشركة بنفسها عام لعام</a:t>
            </a:r>
            <a:endParaRPr lang="en-US" sz="16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FA8B828-5B11-B927-3472-ADE8858FD578}"/>
              </a:ext>
            </a:extLst>
          </p:cNvPr>
          <p:cNvSpPr/>
          <p:nvPr/>
        </p:nvSpPr>
        <p:spPr>
          <a:xfrm>
            <a:off x="2742952" y="90285"/>
            <a:ext cx="2842862" cy="449359"/>
          </a:xfrm>
          <a:custGeom>
            <a:avLst/>
            <a:gdLst>
              <a:gd name="connsiteX0" fmla="*/ 0 w 2842862"/>
              <a:gd name="connsiteY0" fmla="*/ 74895 h 449359"/>
              <a:gd name="connsiteX1" fmla="*/ 74895 w 2842862"/>
              <a:gd name="connsiteY1" fmla="*/ 0 h 449359"/>
              <a:gd name="connsiteX2" fmla="*/ 775094 w 2842862"/>
              <a:gd name="connsiteY2" fmla="*/ 0 h 449359"/>
              <a:gd name="connsiteX3" fmla="*/ 1394500 w 2842862"/>
              <a:gd name="connsiteY3" fmla="*/ 0 h 449359"/>
              <a:gd name="connsiteX4" fmla="*/ 2094699 w 2842862"/>
              <a:gd name="connsiteY4" fmla="*/ 0 h 449359"/>
              <a:gd name="connsiteX5" fmla="*/ 2767967 w 2842862"/>
              <a:gd name="connsiteY5" fmla="*/ 0 h 449359"/>
              <a:gd name="connsiteX6" fmla="*/ 2842862 w 2842862"/>
              <a:gd name="connsiteY6" fmla="*/ 74895 h 449359"/>
              <a:gd name="connsiteX7" fmla="*/ 2842862 w 2842862"/>
              <a:gd name="connsiteY7" fmla="*/ 374464 h 449359"/>
              <a:gd name="connsiteX8" fmla="*/ 2767967 w 2842862"/>
              <a:gd name="connsiteY8" fmla="*/ 449359 h 449359"/>
              <a:gd name="connsiteX9" fmla="*/ 2148560 w 2842862"/>
              <a:gd name="connsiteY9" fmla="*/ 449359 h 449359"/>
              <a:gd name="connsiteX10" fmla="*/ 1448362 w 2842862"/>
              <a:gd name="connsiteY10" fmla="*/ 449359 h 449359"/>
              <a:gd name="connsiteX11" fmla="*/ 828955 w 2842862"/>
              <a:gd name="connsiteY11" fmla="*/ 449359 h 449359"/>
              <a:gd name="connsiteX12" fmla="*/ 74895 w 2842862"/>
              <a:gd name="connsiteY12" fmla="*/ 449359 h 449359"/>
              <a:gd name="connsiteX13" fmla="*/ 0 w 2842862"/>
              <a:gd name="connsiteY13" fmla="*/ 374464 h 449359"/>
              <a:gd name="connsiteX14" fmla="*/ 0 w 2842862"/>
              <a:gd name="connsiteY14" fmla="*/ 74895 h 449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42862" h="449359" fill="none" extrusionOk="0">
                <a:moveTo>
                  <a:pt x="0" y="74895"/>
                </a:moveTo>
                <a:cubicBezTo>
                  <a:pt x="-464" y="32197"/>
                  <a:pt x="31740" y="2347"/>
                  <a:pt x="74895" y="0"/>
                </a:cubicBezTo>
                <a:cubicBezTo>
                  <a:pt x="357769" y="-15917"/>
                  <a:pt x="425844" y="24956"/>
                  <a:pt x="775094" y="0"/>
                </a:cubicBezTo>
                <a:cubicBezTo>
                  <a:pt x="1124344" y="-24956"/>
                  <a:pt x="1135953" y="15207"/>
                  <a:pt x="1394500" y="0"/>
                </a:cubicBezTo>
                <a:cubicBezTo>
                  <a:pt x="1653047" y="-15207"/>
                  <a:pt x="1760140" y="-17323"/>
                  <a:pt x="2094699" y="0"/>
                </a:cubicBezTo>
                <a:cubicBezTo>
                  <a:pt x="2429258" y="17323"/>
                  <a:pt x="2616790" y="-17060"/>
                  <a:pt x="2767967" y="0"/>
                </a:cubicBezTo>
                <a:cubicBezTo>
                  <a:pt x="2814355" y="2475"/>
                  <a:pt x="2843064" y="36790"/>
                  <a:pt x="2842862" y="74895"/>
                </a:cubicBezTo>
                <a:cubicBezTo>
                  <a:pt x="2855924" y="152258"/>
                  <a:pt x="2852746" y="240859"/>
                  <a:pt x="2842862" y="374464"/>
                </a:cubicBezTo>
                <a:cubicBezTo>
                  <a:pt x="2846157" y="414350"/>
                  <a:pt x="2811159" y="445420"/>
                  <a:pt x="2767967" y="449359"/>
                </a:cubicBezTo>
                <a:cubicBezTo>
                  <a:pt x="2634797" y="431354"/>
                  <a:pt x="2377012" y="473520"/>
                  <a:pt x="2148560" y="449359"/>
                </a:cubicBezTo>
                <a:cubicBezTo>
                  <a:pt x="1920108" y="425198"/>
                  <a:pt x="1611774" y="429744"/>
                  <a:pt x="1448362" y="449359"/>
                </a:cubicBezTo>
                <a:cubicBezTo>
                  <a:pt x="1284950" y="468974"/>
                  <a:pt x="1024923" y="438487"/>
                  <a:pt x="828955" y="449359"/>
                </a:cubicBezTo>
                <a:cubicBezTo>
                  <a:pt x="632987" y="460231"/>
                  <a:pt x="237053" y="465739"/>
                  <a:pt x="74895" y="449359"/>
                </a:cubicBezTo>
                <a:cubicBezTo>
                  <a:pt x="42609" y="445634"/>
                  <a:pt x="1794" y="417424"/>
                  <a:pt x="0" y="374464"/>
                </a:cubicBezTo>
                <a:cubicBezTo>
                  <a:pt x="1647" y="242506"/>
                  <a:pt x="8516" y="215068"/>
                  <a:pt x="0" y="74895"/>
                </a:cubicBezTo>
                <a:close/>
              </a:path>
              <a:path w="2842862" h="449359" stroke="0" extrusionOk="0">
                <a:moveTo>
                  <a:pt x="0" y="74895"/>
                </a:moveTo>
                <a:cubicBezTo>
                  <a:pt x="653" y="32595"/>
                  <a:pt x="32933" y="4457"/>
                  <a:pt x="74895" y="0"/>
                </a:cubicBezTo>
                <a:cubicBezTo>
                  <a:pt x="292794" y="25193"/>
                  <a:pt x="491305" y="32166"/>
                  <a:pt x="748163" y="0"/>
                </a:cubicBezTo>
                <a:cubicBezTo>
                  <a:pt x="1005021" y="-32166"/>
                  <a:pt x="1119058" y="-29383"/>
                  <a:pt x="1475292" y="0"/>
                </a:cubicBezTo>
                <a:cubicBezTo>
                  <a:pt x="1831526" y="29383"/>
                  <a:pt x="2499968" y="37243"/>
                  <a:pt x="2767967" y="0"/>
                </a:cubicBezTo>
                <a:cubicBezTo>
                  <a:pt x="2804909" y="5939"/>
                  <a:pt x="2842788" y="32292"/>
                  <a:pt x="2842862" y="74895"/>
                </a:cubicBezTo>
                <a:cubicBezTo>
                  <a:pt x="2841058" y="200922"/>
                  <a:pt x="2846323" y="285269"/>
                  <a:pt x="2842862" y="374464"/>
                </a:cubicBezTo>
                <a:cubicBezTo>
                  <a:pt x="2835304" y="413889"/>
                  <a:pt x="2802432" y="444245"/>
                  <a:pt x="2767967" y="449359"/>
                </a:cubicBezTo>
                <a:cubicBezTo>
                  <a:pt x="2526022" y="481923"/>
                  <a:pt x="2358874" y="421500"/>
                  <a:pt x="2067768" y="449359"/>
                </a:cubicBezTo>
                <a:cubicBezTo>
                  <a:pt x="1776662" y="477218"/>
                  <a:pt x="1654209" y="466133"/>
                  <a:pt x="1367570" y="449359"/>
                </a:cubicBezTo>
                <a:cubicBezTo>
                  <a:pt x="1080931" y="432585"/>
                  <a:pt x="943720" y="471571"/>
                  <a:pt x="775094" y="449359"/>
                </a:cubicBezTo>
                <a:cubicBezTo>
                  <a:pt x="606468" y="427147"/>
                  <a:pt x="375430" y="424350"/>
                  <a:pt x="74895" y="449359"/>
                </a:cubicBezTo>
                <a:cubicBezTo>
                  <a:pt x="32065" y="452364"/>
                  <a:pt x="-7476" y="420383"/>
                  <a:pt x="0" y="374464"/>
                </a:cubicBezTo>
                <a:cubicBezTo>
                  <a:pt x="-4009" y="285624"/>
                  <a:pt x="13630" y="170029"/>
                  <a:pt x="0" y="74895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16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2. نقارن أداء الشركة بشركات أخرى</a:t>
            </a:r>
            <a:endParaRPr lang="en-US" sz="16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2751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6324D3-E265-3957-FBE0-5C74E785C5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760452-A36C-46EA-CED0-E541351F47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2F9A869-0947-181A-4F24-A37C77AFB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6355" y="6118601"/>
            <a:ext cx="1142245" cy="669925"/>
          </a:xfrm>
        </p:spPr>
        <p:txBody>
          <a:bodyPr/>
          <a:lstStyle/>
          <a:p>
            <a:r>
              <a:rPr lang="ar-EG" sz="8000" dirty="0">
                <a:solidFill>
                  <a:schemeClr val="tx1"/>
                </a:solidFill>
              </a:rPr>
              <a:t>3</a:t>
            </a:r>
            <a:endParaRPr lang="en-US" sz="8000" dirty="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37E3F74-C5B5-DBBC-229D-D54B26527FC1}"/>
              </a:ext>
            </a:extLst>
          </p:cNvPr>
          <p:cNvSpPr/>
          <p:nvPr/>
        </p:nvSpPr>
        <p:spPr>
          <a:xfrm>
            <a:off x="4336829" y="184666"/>
            <a:ext cx="1864885" cy="508281"/>
          </a:xfrm>
          <a:custGeom>
            <a:avLst/>
            <a:gdLst>
              <a:gd name="connsiteX0" fmla="*/ 0 w 1864885"/>
              <a:gd name="connsiteY0" fmla="*/ 84715 h 508281"/>
              <a:gd name="connsiteX1" fmla="*/ 84715 w 1864885"/>
              <a:gd name="connsiteY1" fmla="*/ 0 h 508281"/>
              <a:gd name="connsiteX2" fmla="*/ 666821 w 1864885"/>
              <a:gd name="connsiteY2" fmla="*/ 0 h 508281"/>
              <a:gd name="connsiteX3" fmla="*/ 1248927 w 1864885"/>
              <a:gd name="connsiteY3" fmla="*/ 0 h 508281"/>
              <a:gd name="connsiteX4" fmla="*/ 1780170 w 1864885"/>
              <a:gd name="connsiteY4" fmla="*/ 0 h 508281"/>
              <a:gd name="connsiteX5" fmla="*/ 1864885 w 1864885"/>
              <a:gd name="connsiteY5" fmla="*/ 84715 h 508281"/>
              <a:gd name="connsiteX6" fmla="*/ 1864885 w 1864885"/>
              <a:gd name="connsiteY6" fmla="*/ 423566 h 508281"/>
              <a:gd name="connsiteX7" fmla="*/ 1780170 w 1864885"/>
              <a:gd name="connsiteY7" fmla="*/ 508281 h 508281"/>
              <a:gd name="connsiteX8" fmla="*/ 1198064 w 1864885"/>
              <a:gd name="connsiteY8" fmla="*/ 508281 h 508281"/>
              <a:gd name="connsiteX9" fmla="*/ 615958 w 1864885"/>
              <a:gd name="connsiteY9" fmla="*/ 508281 h 508281"/>
              <a:gd name="connsiteX10" fmla="*/ 84715 w 1864885"/>
              <a:gd name="connsiteY10" fmla="*/ 508281 h 508281"/>
              <a:gd name="connsiteX11" fmla="*/ 0 w 1864885"/>
              <a:gd name="connsiteY11" fmla="*/ 423566 h 508281"/>
              <a:gd name="connsiteX12" fmla="*/ 0 w 1864885"/>
              <a:gd name="connsiteY12" fmla="*/ 84715 h 508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64885" h="508281" fill="none" extrusionOk="0">
                <a:moveTo>
                  <a:pt x="0" y="84715"/>
                </a:moveTo>
                <a:cubicBezTo>
                  <a:pt x="-9541" y="32152"/>
                  <a:pt x="42632" y="-5431"/>
                  <a:pt x="84715" y="0"/>
                </a:cubicBezTo>
                <a:cubicBezTo>
                  <a:pt x="368172" y="-18511"/>
                  <a:pt x="519670" y="4603"/>
                  <a:pt x="666821" y="0"/>
                </a:cubicBezTo>
                <a:cubicBezTo>
                  <a:pt x="813972" y="-4603"/>
                  <a:pt x="1090416" y="-12335"/>
                  <a:pt x="1248927" y="0"/>
                </a:cubicBezTo>
                <a:cubicBezTo>
                  <a:pt x="1407438" y="12335"/>
                  <a:pt x="1575961" y="-2139"/>
                  <a:pt x="1780170" y="0"/>
                </a:cubicBezTo>
                <a:cubicBezTo>
                  <a:pt x="1823629" y="-327"/>
                  <a:pt x="1868390" y="36205"/>
                  <a:pt x="1864885" y="84715"/>
                </a:cubicBezTo>
                <a:cubicBezTo>
                  <a:pt x="1879330" y="196226"/>
                  <a:pt x="1848914" y="278343"/>
                  <a:pt x="1864885" y="423566"/>
                </a:cubicBezTo>
                <a:cubicBezTo>
                  <a:pt x="1862939" y="470296"/>
                  <a:pt x="1822032" y="497939"/>
                  <a:pt x="1780170" y="508281"/>
                </a:cubicBezTo>
                <a:cubicBezTo>
                  <a:pt x="1518694" y="500918"/>
                  <a:pt x="1420938" y="511433"/>
                  <a:pt x="1198064" y="508281"/>
                </a:cubicBezTo>
                <a:cubicBezTo>
                  <a:pt x="975190" y="505129"/>
                  <a:pt x="838489" y="520855"/>
                  <a:pt x="615958" y="508281"/>
                </a:cubicBezTo>
                <a:cubicBezTo>
                  <a:pt x="393427" y="495707"/>
                  <a:pt x="308475" y="521522"/>
                  <a:pt x="84715" y="508281"/>
                </a:cubicBezTo>
                <a:cubicBezTo>
                  <a:pt x="36648" y="503353"/>
                  <a:pt x="-8171" y="462273"/>
                  <a:pt x="0" y="423566"/>
                </a:cubicBezTo>
                <a:cubicBezTo>
                  <a:pt x="40" y="279401"/>
                  <a:pt x="-1215" y="172710"/>
                  <a:pt x="0" y="84715"/>
                </a:cubicBezTo>
                <a:close/>
              </a:path>
              <a:path w="1864885" h="508281" stroke="0" extrusionOk="0">
                <a:moveTo>
                  <a:pt x="0" y="84715"/>
                </a:moveTo>
                <a:cubicBezTo>
                  <a:pt x="3981" y="32209"/>
                  <a:pt x="36649" y="9524"/>
                  <a:pt x="84715" y="0"/>
                </a:cubicBezTo>
                <a:cubicBezTo>
                  <a:pt x="262768" y="26450"/>
                  <a:pt x="398448" y="693"/>
                  <a:pt x="649867" y="0"/>
                </a:cubicBezTo>
                <a:cubicBezTo>
                  <a:pt x="901286" y="-693"/>
                  <a:pt x="1076846" y="-19688"/>
                  <a:pt x="1248927" y="0"/>
                </a:cubicBezTo>
                <a:cubicBezTo>
                  <a:pt x="1421008" y="19688"/>
                  <a:pt x="1624924" y="-5770"/>
                  <a:pt x="1780170" y="0"/>
                </a:cubicBezTo>
                <a:cubicBezTo>
                  <a:pt x="1822571" y="5892"/>
                  <a:pt x="1864791" y="36366"/>
                  <a:pt x="1864885" y="84715"/>
                </a:cubicBezTo>
                <a:cubicBezTo>
                  <a:pt x="1879701" y="246337"/>
                  <a:pt x="1862656" y="276412"/>
                  <a:pt x="1864885" y="423566"/>
                </a:cubicBezTo>
                <a:cubicBezTo>
                  <a:pt x="1862658" y="469782"/>
                  <a:pt x="1824906" y="506760"/>
                  <a:pt x="1780170" y="508281"/>
                </a:cubicBezTo>
                <a:cubicBezTo>
                  <a:pt x="1574199" y="534975"/>
                  <a:pt x="1434434" y="517840"/>
                  <a:pt x="1198064" y="508281"/>
                </a:cubicBezTo>
                <a:cubicBezTo>
                  <a:pt x="961694" y="498722"/>
                  <a:pt x="785799" y="518385"/>
                  <a:pt x="615958" y="508281"/>
                </a:cubicBezTo>
                <a:cubicBezTo>
                  <a:pt x="446117" y="498177"/>
                  <a:pt x="207774" y="490384"/>
                  <a:pt x="84715" y="508281"/>
                </a:cubicBezTo>
                <a:cubicBezTo>
                  <a:pt x="43251" y="513278"/>
                  <a:pt x="-1118" y="468349"/>
                  <a:pt x="0" y="423566"/>
                </a:cubicBezTo>
                <a:cubicBezTo>
                  <a:pt x="8957" y="346621"/>
                  <a:pt x="13689" y="188318"/>
                  <a:pt x="0" y="84715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16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قائمة الدخل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4DEC6AE-D254-A394-3EE1-3F06B558F6B3}"/>
              </a:ext>
            </a:extLst>
          </p:cNvPr>
          <p:cNvSpPr/>
          <p:nvPr/>
        </p:nvSpPr>
        <p:spPr>
          <a:xfrm>
            <a:off x="6603611" y="184666"/>
            <a:ext cx="1881364" cy="464236"/>
          </a:xfrm>
          <a:custGeom>
            <a:avLst/>
            <a:gdLst>
              <a:gd name="connsiteX0" fmla="*/ 0 w 1881364"/>
              <a:gd name="connsiteY0" fmla="*/ 77374 h 464236"/>
              <a:gd name="connsiteX1" fmla="*/ 77374 w 1881364"/>
              <a:gd name="connsiteY1" fmla="*/ 0 h 464236"/>
              <a:gd name="connsiteX2" fmla="*/ 1803990 w 1881364"/>
              <a:gd name="connsiteY2" fmla="*/ 0 h 464236"/>
              <a:gd name="connsiteX3" fmla="*/ 1881364 w 1881364"/>
              <a:gd name="connsiteY3" fmla="*/ 77374 h 464236"/>
              <a:gd name="connsiteX4" fmla="*/ 1881364 w 1881364"/>
              <a:gd name="connsiteY4" fmla="*/ 386862 h 464236"/>
              <a:gd name="connsiteX5" fmla="*/ 1803990 w 1881364"/>
              <a:gd name="connsiteY5" fmla="*/ 464236 h 464236"/>
              <a:gd name="connsiteX6" fmla="*/ 77374 w 1881364"/>
              <a:gd name="connsiteY6" fmla="*/ 464236 h 464236"/>
              <a:gd name="connsiteX7" fmla="*/ 0 w 1881364"/>
              <a:gd name="connsiteY7" fmla="*/ 386862 h 464236"/>
              <a:gd name="connsiteX8" fmla="*/ 0 w 1881364"/>
              <a:gd name="connsiteY8" fmla="*/ 77374 h 464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1364" h="464236" fill="none" extrusionOk="0">
                <a:moveTo>
                  <a:pt x="0" y="77374"/>
                </a:moveTo>
                <a:cubicBezTo>
                  <a:pt x="332" y="35403"/>
                  <a:pt x="41932" y="1509"/>
                  <a:pt x="77374" y="0"/>
                </a:cubicBezTo>
                <a:cubicBezTo>
                  <a:pt x="743896" y="-67233"/>
                  <a:pt x="1365594" y="-149092"/>
                  <a:pt x="1803990" y="0"/>
                </a:cubicBezTo>
                <a:cubicBezTo>
                  <a:pt x="1845775" y="-4196"/>
                  <a:pt x="1878911" y="39667"/>
                  <a:pt x="1881364" y="77374"/>
                </a:cubicBezTo>
                <a:cubicBezTo>
                  <a:pt x="1857921" y="150098"/>
                  <a:pt x="1905272" y="300239"/>
                  <a:pt x="1881364" y="386862"/>
                </a:cubicBezTo>
                <a:cubicBezTo>
                  <a:pt x="1876578" y="426697"/>
                  <a:pt x="1851545" y="458668"/>
                  <a:pt x="1803990" y="464236"/>
                </a:cubicBezTo>
                <a:cubicBezTo>
                  <a:pt x="1590760" y="586819"/>
                  <a:pt x="561933" y="534021"/>
                  <a:pt x="77374" y="464236"/>
                </a:cubicBezTo>
                <a:cubicBezTo>
                  <a:pt x="39862" y="465577"/>
                  <a:pt x="-3015" y="426752"/>
                  <a:pt x="0" y="386862"/>
                </a:cubicBezTo>
                <a:cubicBezTo>
                  <a:pt x="-24270" y="334929"/>
                  <a:pt x="-19316" y="112388"/>
                  <a:pt x="0" y="77374"/>
                </a:cubicBezTo>
                <a:close/>
              </a:path>
              <a:path w="1881364" h="464236" stroke="0" extrusionOk="0">
                <a:moveTo>
                  <a:pt x="0" y="77374"/>
                </a:moveTo>
                <a:cubicBezTo>
                  <a:pt x="2261" y="31394"/>
                  <a:pt x="34228" y="3086"/>
                  <a:pt x="77374" y="0"/>
                </a:cubicBezTo>
                <a:cubicBezTo>
                  <a:pt x="454512" y="-127129"/>
                  <a:pt x="1266029" y="11629"/>
                  <a:pt x="1803990" y="0"/>
                </a:cubicBezTo>
                <a:cubicBezTo>
                  <a:pt x="1855256" y="-212"/>
                  <a:pt x="1882142" y="33492"/>
                  <a:pt x="1881364" y="77374"/>
                </a:cubicBezTo>
                <a:cubicBezTo>
                  <a:pt x="1881228" y="219791"/>
                  <a:pt x="1906854" y="333128"/>
                  <a:pt x="1881364" y="386862"/>
                </a:cubicBezTo>
                <a:cubicBezTo>
                  <a:pt x="1882709" y="426817"/>
                  <a:pt x="1847253" y="462458"/>
                  <a:pt x="1803990" y="464236"/>
                </a:cubicBezTo>
                <a:cubicBezTo>
                  <a:pt x="1124989" y="428723"/>
                  <a:pt x="265886" y="617932"/>
                  <a:pt x="77374" y="464236"/>
                </a:cubicBezTo>
                <a:cubicBezTo>
                  <a:pt x="29642" y="462953"/>
                  <a:pt x="-1090" y="428786"/>
                  <a:pt x="0" y="386862"/>
                </a:cubicBezTo>
                <a:cubicBezTo>
                  <a:pt x="21853" y="319156"/>
                  <a:pt x="23222" y="162376"/>
                  <a:pt x="0" y="7737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prstDash val="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2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القوائم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96266B-D3AD-1BFE-DC95-5C0C804BD060}"/>
              </a:ext>
            </a:extLst>
          </p:cNvPr>
          <p:cNvSpPr txBox="1"/>
          <p:nvPr/>
        </p:nvSpPr>
        <p:spPr>
          <a:xfrm>
            <a:off x="9626367" y="69474"/>
            <a:ext cx="1736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تطبيق عملي</a:t>
            </a:r>
            <a:endParaRPr lang="en-US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2169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8574F8-CCFD-BF2B-A0C6-7D71B1A8E4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740889-6630-0228-940E-0DFE05FE46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0589B5C-3472-DEB8-CBD3-305E9C074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44642" y="6133292"/>
            <a:ext cx="1142245" cy="669925"/>
          </a:xfrm>
        </p:spPr>
        <p:txBody>
          <a:bodyPr/>
          <a:lstStyle/>
          <a:p>
            <a:r>
              <a:rPr lang="ar-EG" sz="8000" dirty="0">
                <a:solidFill>
                  <a:schemeClr val="tx1"/>
                </a:solidFill>
              </a:rPr>
              <a:t>4</a:t>
            </a:r>
            <a:endParaRPr lang="en-US" sz="8000" dirty="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6962034-DF50-3C0C-C81A-824B848212AC}"/>
              </a:ext>
            </a:extLst>
          </p:cNvPr>
          <p:cNvSpPr/>
          <p:nvPr/>
        </p:nvSpPr>
        <p:spPr>
          <a:xfrm>
            <a:off x="4897078" y="6285792"/>
            <a:ext cx="2580580" cy="477428"/>
          </a:xfrm>
          <a:custGeom>
            <a:avLst/>
            <a:gdLst>
              <a:gd name="connsiteX0" fmla="*/ 0 w 2580580"/>
              <a:gd name="connsiteY0" fmla="*/ 79573 h 477428"/>
              <a:gd name="connsiteX1" fmla="*/ 79573 w 2580580"/>
              <a:gd name="connsiteY1" fmla="*/ 0 h 477428"/>
              <a:gd name="connsiteX2" fmla="*/ 709146 w 2580580"/>
              <a:gd name="connsiteY2" fmla="*/ 0 h 477428"/>
              <a:gd name="connsiteX3" fmla="*/ 1266076 w 2580580"/>
              <a:gd name="connsiteY3" fmla="*/ 0 h 477428"/>
              <a:gd name="connsiteX4" fmla="*/ 1895649 w 2580580"/>
              <a:gd name="connsiteY4" fmla="*/ 0 h 477428"/>
              <a:gd name="connsiteX5" fmla="*/ 2501007 w 2580580"/>
              <a:gd name="connsiteY5" fmla="*/ 0 h 477428"/>
              <a:gd name="connsiteX6" fmla="*/ 2580580 w 2580580"/>
              <a:gd name="connsiteY6" fmla="*/ 79573 h 477428"/>
              <a:gd name="connsiteX7" fmla="*/ 2580580 w 2580580"/>
              <a:gd name="connsiteY7" fmla="*/ 397855 h 477428"/>
              <a:gd name="connsiteX8" fmla="*/ 2501007 w 2580580"/>
              <a:gd name="connsiteY8" fmla="*/ 477428 h 477428"/>
              <a:gd name="connsiteX9" fmla="*/ 1944077 w 2580580"/>
              <a:gd name="connsiteY9" fmla="*/ 477428 h 477428"/>
              <a:gd name="connsiteX10" fmla="*/ 1314504 w 2580580"/>
              <a:gd name="connsiteY10" fmla="*/ 477428 h 477428"/>
              <a:gd name="connsiteX11" fmla="*/ 757575 w 2580580"/>
              <a:gd name="connsiteY11" fmla="*/ 477428 h 477428"/>
              <a:gd name="connsiteX12" fmla="*/ 79573 w 2580580"/>
              <a:gd name="connsiteY12" fmla="*/ 477428 h 477428"/>
              <a:gd name="connsiteX13" fmla="*/ 0 w 2580580"/>
              <a:gd name="connsiteY13" fmla="*/ 397855 h 477428"/>
              <a:gd name="connsiteX14" fmla="*/ 0 w 2580580"/>
              <a:gd name="connsiteY14" fmla="*/ 79573 h 47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80580" h="477428" fill="none" extrusionOk="0">
                <a:moveTo>
                  <a:pt x="0" y="79573"/>
                </a:moveTo>
                <a:cubicBezTo>
                  <a:pt x="-2546" y="28306"/>
                  <a:pt x="29245" y="8357"/>
                  <a:pt x="79573" y="0"/>
                </a:cubicBezTo>
                <a:cubicBezTo>
                  <a:pt x="206542" y="19548"/>
                  <a:pt x="417564" y="1754"/>
                  <a:pt x="709146" y="0"/>
                </a:cubicBezTo>
                <a:cubicBezTo>
                  <a:pt x="1000728" y="-1754"/>
                  <a:pt x="1013381" y="-27009"/>
                  <a:pt x="1266076" y="0"/>
                </a:cubicBezTo>
                <a:cubicBezTo>
                  <a:pt x="1518771" y="27009"/>
                  <a:pt x="1618023" y="-22362"/>
                  <a:pt x="1895649" y="0"/>
                </a:cubicBezTo>
                <a:cubicBezTo>
                  <a:pt x="2173275" y="22362"/>
                  <a:pt x="2247485" y="15536"/>
                  <a:pt x="2501007" y="0"/>
                </a:cubicBezTo>
                <a:cubicBezTo>
                  <a:pt x="2547771" y="1387"/>
                  <a:pt x="2581185" y="45366"/>
                  <a:pt x="2580580" y="79573"/>
                </a:cubicBezTo>
                <a:cubicBezTo>
                  <a:pt x="2591744" y="182631"/>
                  <a:pt x="2585063" y="308632"/>
                  <a:pt x="2580580" y="397855"/>
                </a:cubicBezTo>
                <a:cubicBezTo>
                  <a:pt x="2586927" y="438957"/>
                  <a:pt x="2547717" y="471477"/>
                  <a:pt x="2501007" y="477428"/>
                </a:cubicBezTo>
                <a:cubicBezTo>
                  <a:pt x="2284885" y="481099"/>
                  <a:pt x="2133033" y="482205"/>
                  <a:pt x="1944077" y="477428"/>
                </a:cubicBezTo>
                <a:cubicBezTo>
                  <a:pt x="1755121" y="472652"/>
                  <a:pt x="1531631" y="462615"/>
                  <a:pt x="1314504" y="477428"/>
                </a:cubicBezTo>
                <a:cubicBezTo>
                  <a:pt x="1097377" y="492241"/>
                  <a:pt x="906480" y="459887"/>
                  <a:pt x="757575" y="477428"/>
                </a:cubicBezTo>
                <a:cubicBezTo>
                  <a:pt x="608670" y="494969"/>
                  <a:pt x="353839" y="485534"/>
                  <a:pt x="79573" y="477428"/>
                </a:cubicBezTo>
                <a:cubicBezTo>
                  <a:pt x="41318" y="475092"/>
                  <a:pt x="7193" y="448206"/>
                  <a:pt x="0" y="397855"/>
                </a:cubicBezTo>
                <a:cubicBezTo>
                  <a:pt x="-1096" y="290869"/>
                  <a:pt x="10419" y="145806"/>
                  <a:pt x="0" y="79573"/>
                </a:cubicBezTo>
                <a:close/>
              </a:path>
              <a:path w="2580580" h="477428" stroke="0" extrusionOk="0">
                <a:moveTo>
                  <a:pt x="0" y="79573"/>
                </a:moveTo>
                <a:cubicBezTo>
                  <a:pt x="4861" y="28644"/>
                  <a:pt x="34545" y="8048"/>
                  <a:pt x="79573" y="0"/>
                </a:cubicBezTo>
                <a:cubicBezTo>
                  <a:pt x="371015" y="734"/>
                  <a:pt x="500586" y="-9951"/>
                  <a:pt x="684932" y="0"/>
                </a:cubicBezTo>
                <a:cubicBezTo>
                  <a:pt x="869278" y="9951"/>
                  <a:pt x="1032563" y="-4925"/>
                  <a:pt x="1338719" y="0"/>
                </a:cubicBezTo>
                <a:cubicBezTo>
                  <a:pt x="1644875" y="4925"/>
                  <a:pt x="2126287" y="-347"/>
                  <a:pt x="2501007" y="0"/>
                </a:cubicBezTo>
                <a:cubicBezTo>
                  <a:pt x="2541436" y="4726"/>
                  <a:pt x="2580125" y="28039"/>
                  <a:pt x="2580580" y="79573"/>
                </a:cubicBezTo>
                <a:cubicBezTo>
                  <a:pt x="2586569" y="200114"/>
                  <a:pt x="2573218" y="310329"/>
                  <a:pt x="2580580" y="397855"/>
                </a:cubicBezTo>
                <a:cubicBezTo>
                  <a:pt x="2579588" y="441548"/>
                  <a:pt x="2541228" y="474665"/>
                  <a:pt x="2501007" y="477428"/>
                </a:cubicBezTo>
                <a:cubicBezTo>
                  <a:pt x="2257891" y="487265"/>
                  <a:pt x="2031483" y="459001"/>
                  <a:pt x="1871434" y="477428"/>
                </a:cubicBezTo>
                <a:cubicBezTo>
                  <a:pt x="1711385" y="495855"/>
                  <a:pt x="1424333" y="455455"/>
                  <a:pt x="1241861" y="477428"/>
                </a:cubicBezTo>
                <a:cubicBezTo>
                  <a:pt x="1059389" y="499401"/>
                  <a:pt x="815928" y="503038"/>
                  <a:pt x="709146" y="477428"/>
                </a:cubicBezTo>
                <a:cubicBezTo>
                  <a:pt x="602365" y="451818"/>
                  <a:pt x="352053" y="507366"/>
                  <a:pt x="79573" y="477428"/>
                </a:cubicBezTo>
                <a:cubicBezTo>
                  <a:pt x="31769" y="485331"/>
                  <a:pt x="-2820" y="443520"/>
                  <a:pt x="0" y="397855"/>
                </a:cubicBezTo>
                <a:cubicBezTo>
                  <a:pt x="6194" y="274509"/>
                  <a:pt x="-2627" y="221869"/>
                  <a:pt x="0" y="79573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16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قائمة الدخل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083FA98-4DE5-4AED-307A-8225D5CDDBDF}"/>
              </a:ext>
            </a:extLst>
          </p:cNvPr>
          <p:cNvSpPr/>
          <p:nvPr/>
        </p:nvSpPr>
        <p:spPr>
          <a:xfrm>
            <a:off x="7668935" y="6285792"/>
            <a:ext cx="2603383" cy="477428"/>
          </a:xfrm>
          <a:custGeom>
            <a:avLst/>
            <a:gdLst>
              <a:gd name="connsiteX0" fmla="*/ 0 w 2603383"/>
              <a:gd name="connsiteY0" fmla="*/ 79573 h 477428"/>
              <a:gd name="connsiteX1" fmla="*/ 79573 w 2603383"/>
              <a:gd name="connsiteY1" fmla="*/ 0 h 477428"/>
              <a:gd name="connsiteX2" fmla="*/ 2523810 w 2603383"/>
              <a:gd name="connsiteY2" fmla="*/ 0 h 477428"/>
              <a:gd name="connsiteX3" fmla="*/ 2603383 w 2603383"/>
              <a:gd name="connsiteY3" fmla="*/ 79573 h 477428"/>
              <a:gd name="connsiteX4" fmla="*/ 2603383 w 2603383"/>
              <a:gd name="connsiteY4" fmla="*/ 397855 h 477428"/>
              <a:gd name="connsiteX5" fmla="*/ 2523810 w 2603383"/>
              <a:gd name="connsiteY5" fmla="*/ 477428 h 477428"/>
              <a:gd name="connsiteX6" fmla="*/ 79573 w 2603383"/>
              <a:gd name="connsiteY6" fmla="*/ 477428 h 477428"/>
              <a:gd name="connsiteX7" fmla="*/ 0 w 2603383"/>
              <a:gd name="connsiteY7" fmla="*/ 397855 h 477428"/>
              <a:gd name="connsiteX8" fmla="*/ 0 w 2603383"/>
              <a:gd name="connsiteY8" fmla="*/ 79573 h 47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03383" h="477428" fill="none" extrusionOk="0">
                <a:moveTo>
                  <a:pt x="0" y="79573"/>
                </a:moveTo>
                <a:cubicBezTo>
                  <a:pt x="1688" y="39494"/>
                  <a:pt x="41584" y="1233"/>
                  <a:pt x="79573" y="0"/>
                </a:cubicBezTo>
                <a:cubicBezTo>
                  <a:pt x="997143" y="-47972"/>
                  <a:pt x="1583923" y="-135018"/>
                  <a:pt x="2523810" y="0"/>
                </a:cubicBezTo>
                <a:cubicBezTo>
                  <a:pt x="2567202" y="-2459"/>
                  <a:pt x="2599853" y="42858"/>
                  <a:pt x="2603383" y="79573"/>
                </a:cubicBezTo>
                <a:cubicBezTo>
                  <a:pt x="2587260" y="167675"/>
                  <a:pt x="2619646" y="247601"/>
                  <a:pt x="2603383" y="397855"/>
                </a:cubicBezTo>
                <a:cubicBezTo>
                  <a:pt x="2599117" y="439219"/>
                  <a:pt x="2568282" y="476822"/>
                  <a:pt x="2523810" y="477428"/>
                </a:cubicBezTo>
                <a:cubicBezTo>
                  <a:pt x="1543080" y="557914"/>
                  <a:pt x="1131954" y="384308"/>
                  <a:pt x="79573" y="477428"/>
                </a:cubicBezTo>
                <a:cubicBezTo>
                  <a:pt x="43282" y="479396"/>
                  <a:pt x="-6217" y="435941"/>
                  <a:pt x="0" y="397855"/>
                </a:cubicBezTo>
                <a:cubicBezTo>
                  <a:pt x="536" y="340358"/>
                  <a:pt x="22349" y="219672"/>
                  <a:pt x="0" y="79573"/>
                </a:cubicBezTo>
                <a:close/>
              </a:path>
              <a:path w="2603383" h="477428" stroke="0" extrusionOk="0">
                <a:moveTo>
                  <a:pt x="0" y="79573"/>
                </a:moveTo>
                <a:cubicBezTo>
                  <a:pt x="511" y="34892"/>
                  <a:pt x="35185" y="3282"/>
                  <a:pt x="79573" y="0"/>
                </a:cubicBezTo>
                <a:cubicBezTo>
                  <a:pt x="922932" y="-167747"/>
                  <a:pt x="1622373" y="44969"/>
                  <a:pt x="2523810" y="0"/>
                </a:cubicBezTo>
                <a:cubicBezTo>
                  <a:pt x="2569599" y="-46"/>
                  <a:pt x="2604297" y="34275"/>
                  <a:pt x="2603383" y="79573"/>
                </a:cubicBezTo>
                <a:cubicBezTo>
                  <a:pt x="2623494" y="112231"/>
                  <a:pt x="2622309" y="279925"/>
                  <a:pt x="2603383" y="397855"/>
                </a:cubicBezTo>
                <a:cubicBezTo>
                  <a:pt x="2605773" y="436868"/>
                  <a:pt x="2568142" y="476138"/>
                  <a:pt x="2523810" y="477428"/>
                </a:cubicBezTo>
                <a:cubicBezTo>
                  <a:pt x="1921465" y="601525"/>
                  <a:pt x="596452" y="429633"/>
                  <a:pt x="79573" y="477428"/>
                </a:cubicBezTo>
                <a:cubicBezTo>
                  <a:pt x="29263" y="475796"/>
                  <a:pt x="-4831" y="438220"/>
                  <a:pt x="0" y="397855"/>
                </a:cubicBezTo>
                <a:cubicBezTo>
                  <a:pt x="-14860" y="284104"/>
                  <a:pt x="5588" y="129560"/>
                  <a:pt x="0" y="79573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prstDash val="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2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القوائم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94A496-23B5-2C6C-BDBD-BD07CE31AE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84" y="883485"/>
            <a:ext cx="10307992" cy="50167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AB9C80-D920-4772-8D5D-1370A07300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522" y="680169"/>
            <a:ext cx="1236739" cy="12367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DF227C-485E-0466-0D31-66B8E8BD1546}"/>
              </a:ext>
            </a:extLst>
          </p:cNvPr>
          <p:cNvSpPr txBox="1"/>
          <p:nvPr/>
        </p:nvSpPr>
        <p:spPr>
          <a:xfrm>
            <a:off x="9641604" y="94780"/>
            <a:ext cx="1637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مثال: أمازون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399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943172-1A4C-FAFB-9A83-62165D038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FF8C2D-2404-B93B-B8EE-887CA61BE9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C58E7476-A176-069C-2028-CC8B2D110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1036" y="6177831"/>
            <a:ext cx="1142245" cy="669925"/>
          </a:xfrm>
        </p:spPr>
        <p:txBody>
          <a:bodyPr/>
          <a:lstStyle/>
          <a:p>
            <a:r>
              <a:rPr lang="ar-EG" sz="8000" dirty="0">
                <a:solidFill>
                  <a:schemeClr val="tx1"/>
                </a:solidFill>
              </a:rPr>
              <a:t>5</a:t>
            </a:r>
            <a:endParaRPr lang="en-US" sz="8000" dirty="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FB22878-F085-DE14-77CC-51815A66C50F}"/>
              </a:ext>
            </a:extLst>
          </p:cNvPr>
          <p:cNvSpPr/>
          <p:nvPr/>
        </p:nvSpPr>
        <p:spPr>
          <a:xfrm>
            <a:off x="4897078" y="6285792"/>
            <a:ext cx="2580580" cy="477428"/>
          </a:xfrm>
          <a:custGeom>
            <a:avLst/>
            <a:gdLst>
              <a:gd name="connsiteX0" fmla="*/ 0 w 2580580"/>
              <a:gd name="connsiteY0" fmla="*/ 79573 h 477428"/>
              <a:gd name="connsiteX1" fmla="*/ 79573 w 2580580"/>
              <a:gd name="connsiteY1" fmla="*/ 0 h 477428"/>
              <a:gd name="connsiteX2" fmla="*/ 709146 w 2580580"/>
              <a:gd name="connsiteY2" fmla="*/ 0 h 477428"/>
              <a:gd name="connsiteX3" fmla="*/ 1266076 w 2580580"/>
              <a:gd name="connsiteY3" fmla="*/ 0 h 477428"/>
              <a:gd name="connsiteX4" fmla="*/ 1895649 w 2580580"/>
              <a:gd name="connsiteY4" fmla="*/ 0 h 477428"/>
              <a:gd name="connsiteX5" fmla="*/ 2501007 w 2580580"/>
              <a:gd name="connsiteY5" fmla="*/ 0 h 477428"/>
              <a:gd name="connsiteX6" fmla="*/ 2580580 w 2580580"/>
              <a:gd name="connsiteY6" fmla="*/ 79573 h 477428"/>
              <a:gd name="connsiteX7" fmla="*/ 2580580 w 2580580"/>
              <a:gd name="connsiteY7" fmla="*/ 397855 h 477428"/>
              <a:gd name="connsiteX8" fmla="*/ 2501007 w 2580580"/>
              <a:gd name="connsiteY8" fmla="*/ 477428 h 477428"/>
              <a:gd name="connsiteX9" fmla="*/ 1944077 w 2580580"/>
              <a:gd name="connsiteY9" fmla="*/ 477428 h 477428"/>
              <a:gd name="connsiteX10" fmla="*/ 1314504 w 2580580"/>
              <a:gd name="connsiteY10" fmla="*/ 477428 h 477428"/>
              <a:gd name="connsiteX11" fmla="*/ 757575 w 2580580"/>
              <a:gd name="connsiteY11" fmla="*/ 477428 h 477428"/>
              <a:gd name="connsiteX12" fmla="*/ 79573 w 2580580"/>
              <a:gd name="connsiteY12" fmla="*/ 477428 h 477428"/>
              <a:gd name="connsiteX13" fmla="*/ 0 w 2580580"/>
              <a:gd name="connsiteY13" fmla="*/ 397855 h 477428"/>
              <a:gd name="connsiteX14" fmla="*/ 0 w 2580580"/>
              <a:gd name="connsiteY14" fmla="*/ 79573 h 47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80580" h="477428" fill="none" extrusionOk="0">
                <a:moveTo>
                  <a:pt x="0" y="79573"/>
                </a:moveTo>
                <a:cubicBezTo>
                  <a:pt x="-2546" y="28306"/>
                  <a:pt x="29245" y="8357"/>
                  <a:pt x="79573" y="0"/>
                </a:cubicBezTo>
                <a:cubicBezTo>
                  <a:pt x="206542" y="19548"/>
                  <a:pt x="417564" y="1754"/>
                  <a:pt x="709146" y="0"/>
                </a:cubicBezTo>
                <a:cubicBezTo>
                  <a:pt x="1000728" y="-1754"/>
                  <a:pt x="1013381" y="-27009"/>
                  <a:pt x="1266076" y="0"/>
                </a:cubicBezTo>
                <a:cubicBezTo>
                  <a:pt x="1518771" y="27009"/>
                  <a:pt x="1618023" y="-22362"/>
                  <a:pt x="1895649" y="0"/>
                </a:cubicBezTo>
                <a:cubicBezTo>
                  <a:pt x="2173275" y="22362"/>
                  <a:pt x="2247485" y="15536"/>
                  <a:pt x="2501007" y="0"/>
                </a:cubicBezTo>
                <a:cubicBezTo>
                  <a:pt x="2547771" y="1387"/>
                  <a:pt x="2581185" y="45366"/>
                  <a:pt x="2580580" y="79573"/>
                </a:cubicBezTo>
                <a:cubicBezTo>
                  <a:pt x="2591744" y="182631"/>
                  <a:pt x="2585063" y="308632"/>
                  <a:pt x="2580580" y="397855"/>
                </a:cubicBezTo>
                <a:cubicBezTo>
                  <a:pt x="2586927" y="438957"/>
                  <a:pt x="2547717" y="471477"/>
                  <a:pt x="2501007" y="477428"/>
                </a:cubicBezTo>
                <a:cubicBezTo>
                  <a:pt x="2284885" y="481099"/>
                  <a:pt x="2133033" y="482205"/>
                  <a:pt x="1944077" y="477428"/>
                </a:cubicBezTo>
                <a:cubicBezTo>
                  <a:pt x="1755121" y="472652"/>
                  <a:pt x="1531631" y="462615"/>
                  <a:pt x="1314504" y="477428"/>
                </a:cubicBezTo>
                <a:cubicBezTo>
                  <a:pt x="1097377" y="492241"/>
                  <a:pt x="906480" y="459887"/>
                  <a:pt x="757575" y="477428"/>
                </a:cubicBezTo>
                <a:cubicBezTo>
                  <a:pt x="608670" y="494969"/>
                  <a:pt x="353839" y="485534"/>
                  <a:pt x="79573" y="477428"/>
                </a:cubicBezTo>
                <a:cubicBezTo>
                  <a:pt x="41318" y="475092"/>
                  <a:pt x="7193" y="448206"/>
                  <a:pt x="0" y="397855"/>
                </a:cubicBezTo>
                <a:cubicBezTo>
                  <a:pt x="-1096" y="290869"/>
                  <a:pt x="10419" y="145806"/>
                  <a:pt x="0" y="79573"/>
                </a:cubicBezTo>
                <a:close/>
              </a:path>
              <a:path w="2580580" h="477428" stroke="0" extrusionOk="0">
                <a:moveTo>
                  <a:pt x="0" y="79573"/>
                </a:moveTo>
                <a:cubicBezTo>
                  <a:pt x="4861" y="28644"/>
                  <a:pt x="34545" y="8048"/>
                  <a:pt x="79573" y="0"/>
                </a:cubicBezTo>
                <a:cubicBezTo>
                  <a:pt x="371015" y="734"/>
                  <a:pt x="500586" y="-9951"/>
                  <a:pt x="684932" y="0"/>
                </a:cubicBezTo>
                <a:cubicBezTo>
                  <a:pt x="869278" y="9951"/>
                  <a:pt x="1032563" y="-4925"/>
                  <a:pt x="1338719" y="0"/>
                </a:cubicBezTo>
                <a:cubicBezTo>
                  <a:pt x="1644875" y="4925"/>
                  <a:pt x="2126287" y="-347"/>
                  <a:pt x="2501007" y="0"/>
                </a:cubicBezTo>
                <a:cubicBezTo>
                  <a:pt x="2541436" y="4726"/>
                  <a:pt x="2580125" y="28039"/>
                  <a:pt x="2580580" y="79573"/>
                </a:cubicBezTo>
                <a:cubicBezTo>
                  <a:pt x="2586569" y="200114"/>
                  <a:pt x="2573218" y="310329"/>
                  <a:pt x="2580580" y="397855"/>
                </a:cubicBezTo>
                <a:cubicBezTo>
                  <a:pt x="2579588" y="441548"/>
                  <a:pt x="2541228" y="474665"/>
                  <a:pt x="2501007" y="477428"/>
                </a:cubicBezTo>
                <a:cubicBezTo>
                  <a:pt x="2257891" y="487265"/>
                  <a:pt x="2031483" y="459001"/>
                  <a:pt x="1871434" y="477428"/>
                </a:cubicBezTo>
                <a:cubicBezTo>
                  <a:pt x="1711385" y="495855"/>
                  <a:pt x="1424333" y="455455"/>
                  <a:pt x="1241861" y="477428"/>
                </a:cubicBezTo>
                <a:cubicBezTo>
                  <a:pt x="1059389" y="499401"/>
                  <a:pt x="815928" y="503038"/>
                  <a:pt x="709146" y="477428"/>
                </a:cubicBezTo>
                <a:cubicBezTo>
                  <a:pt x="602365" y="451818"/>
                  <a:pt x="352053" y="507366"/>
                  <a:pt x="79573" y="477428"/>
                </a:cubicBezTo>
                <a:cubicBezTo>
                  <a:pt x="31769" y="485331"/>
                  <a:pt x="-2820" y="443520"/>
                  <a:pt x="0" y="397855"/>
                </a:cubicBezTo>
                <a:cubicBezTo>
                  <a:pt x="6194" y="274509"/>
                  <a:pt x="-2627" y="221869"/>
                  <a:pt x="0" y="79573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16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قائمة الدخل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162E349-6475-D7C3-46D9-8F692422A1A6}"/>
              </a:ext>
            </a:extLst>
          </p:cNvPr>
          <p:cNvSpPr/>
          <p:nvPr/>
        </p:nvSpPr>
        <p:spPr>
          <a:xfrm>
            <a:off x="7668935" y="6285792"/>
            <a:ext cx="2603383" cy="477428"/>
          </a:xfrm>
          <a:custGeom>
            <a:avLst/>
            <a:gdLst>
              <a:gd name="connsiteX0" fmla="*/ 0 w 2603383"/>
              <a:gd name="connsiteY0" fmla="*/ 79573 h 477428"/>
              <a:gd name="connsiteX1" fmla="*/ 79573 w 2603383"/>
              <a:gd name="connsiteY1" fmla="*/ 0 h 477428"/>
              <a:gd name="connsiteX2" fmla="*/ 2523810 w 2603383"/>
              <a:gd name="connsiteY2" fmla="*/ 0 h 477428"/>
              <a:gd name="connsiteX3" fmla="*/ 2603383 w 2603383"/>
              <a:gd name="connsiteY3" fmla="*/ 79573 h 477428"/>
              <a:gd name="connsiteX4" fmla="*/ 2603383 w 2603383"/>
              <a:gd name="connsiteY4" fmla="*/ 397855 h 477428"/>
              <a:gd name="connsiteX5" fmla="*/ 2523810 w 2603383"/>
              <a:gd name="connsiteY5" fmla="*/ 477428 h 477428"/>
              <a:gd name="connsiteX6" fmla="*/ 79573 w 2603383"/>
              <a:gd name="connsiteY6" fmla="*/ 477428 h 477428"/>
              <a:gd name="connsiteX7" fmla="*/ 0 w 2603383"/>
              <a:gd name="connsiteY7" fmla="*/ 397855 h 477428"/>
              <a:gd name="connsiteX8" fmla="*/ 0 w 2603383"/>
              <a:gd name="connsiteY8" fmla="*/ 79573 h 47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03383" h="477428" fill="none" extrusionOk="0">
                <a:moveTo>
                  <a:pt x="0" y="79573"/>
                </a:moveTo>
                <a:cubicBezTo>
                  <a:pt x="1688" y="39494"/>
                  <a:pt x="41584" y="1233"/>
                  <a:pt x="79573" y="0"/>
                </a:cubicBezTo>
                <a:cubicBezTo>
                  <a:pt x="997143" y="-47972"/>
                  <a:pt x="1583923" y="-135018"/>
                  <a:pt x="2523810" y="0"/>
                </a:cubicBezTo>
                <a:cubicBezTo>
                  <a:pt x="2567202" y="-2459"/>
                  <a:pt x="2599853" y="42858"/>
                  <a:pt x="2603383" y="79573"/>
                </a:cubicBezTo>
                <a:cubicBezTo>
                  <a:pt x="2587260" y="167675"/>
                  <a:pt x="2619646" y="247601"/>
                  <a:pt x="2603383" y="397855"/>
                </a:cubicBezTo>
                <a:cubicBezTo>
                  <a:pt x="2599117" y="439219"/>
                  <a:pt x="2568282" y="476822"/>
                  <a:pt x="2523810" y="477428"/>
                </a:cubicBezTo>
                <a:cubicBezTo>
                  <a:pt x="1543080" y="557914"/>
                  <a:pt x="1131954" y="384308"/>
                  <a:pt x="79573" y="477428"/>
                </a:cubicBezTo>
                <a:cubicBezTo>
                  <a:pt x="43282" y="479396"/>
                  <a:pt x="-6217" y="435941"/>
                  <a:pt x="0" y="397855"/>
                </a:cubicBezTo>
                <a:cubicBezTo>
                  <a:pt x="536" y="340358"/>
                  <a:pt x="22349" y="219672"/>
                  <a:pt x="0" y="79573"/>
                </a:cubicBezTo>
                <a:close/>
              </a:path>
              <a:path w="2603383" h="477428" stroke="0" extrusionOk="0">
                <a:moveTo>
                  <a:pt x="0" y="79573"/>
                </a:moveTo>
                <a:cubicBezTo>
                  <a:pt x="511" y="34892"/>
                  <a:pt x="35185" y="3282"/>
                  <a:pt x="79573" y="0"/>
                </a:cubicBezTo>
                <a:cubicBezTo>
                  <a:pt x="922932" y="-167747"/>
                  <a:pt x="1622373" y="44969"/>
                  <a:pt x="2523810" y="0"/>
                </a:cubicBezTo>
                <a:cubicBezTo>
                  <a:pt x="2569599" y="-46"/>
                  <a:pt x="2604297" y="34275"/>
                  <a:pt x="2603383" y="79573"/>
                </a:cubicBezTo>
                <a:cubicBezTo>
                  <a:pt x="2623494" y="112231"/>
                  <a:pt x="2622309" y="279925"/>
                  <a:pt x="2603383" y="397855"/>
                </a:cubicBezTo>
                <a:cubicBezTo>
                  <a:pt x="2605773" y="436868"/>
                  <a:pt x="2568142" y="476138"/>
                  <a:pt x="2523810" y="477428"/>
                </a:cubicBezTo>
                <a:cubicBezTo>
                  <a:pt x="1921465" y="601525"/>
                  <a:pt x="596452" y="429633"/>
                  <a:pt x="79573" y="477428"/>
                </a:cubicBezTo>
                <a:cubicBezTo>
                  <a:pt x="29263" y="475796"/>
                  <a:pt x="-4831" y="438220"/>
                  <a:pt x="0" y="397855"/>
                </a:cubicBezTo>
                <a:cubicBezTo>
                  <a:pt x="-14860" y="284104"/>
                  <a:pt x="5588" y="129560"/>
                  <a:pt x="0" y="79573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prstDash val="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2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القوائم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544BC6-BE26-5B7D-4AD9-BFF8E33386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169"/>
            <a:ext cx="10579327" cy="5079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C58F69D-66C7-8835-C3A9-F222F58F34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522" y="680169"/>
            <a:ext cx="1236739" cy="12367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B950A9-A932-BAA8-FF4D-5883502AA8CA}"/>
              </a:ext>
            </a:extLst>
          </p:cNvPr>
          <p:cNvSpPr txBox="1"/>
          <p:nvPr/>
        </p:nvSpPr>
        <p:spPr>
          <a:xfrm>
            <a:off x="9641604" y="94780"/>
            <a:ext cx="1637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مثال: أمازون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0372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C1F222-3ECA-4421-16E1-50A7E860B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6D1FAD-8F51-76E9-4AD3-348BF26B07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9DBAE70-B82E-9D89-C84C-A320982D7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895" y="6106672"/>
            <a:ext cx="1142245" cy="669925"/>
          </a:xfrm>
        </p:spPr>
        <p:txBody>
          <a:bodyPr/>
          <a:lstStyle/>
          <a:p>
            <a:r>
              <a:rPr lang="ar-EG" sz="8000" dirty="0">
                <a:solidFill>
                  <a:schemeClr val="tx1"/>
                </a:solidFill>
              </a:rPr>
              <a:t>6</a:t>
            </a:r>
            <a:endParaRPr lang="en-US" sz="80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505EAD6-5118-5F59-7798-04FA05CFA0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771232"/>
              </p:ext>
            </p:extLst>
          </p:nvPr>
        </p:nvGraphicFramePr>
        <p:xfrm>
          <a:off x="1004241" y="601818"/>
          <a:ext cx="2081297" cy="484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1297">
                  <a:extLst>
                    <a:ext uri="{9D8B030D-6E8A-4147-A177-3AD203B41FA5}">
                      <a16:colId xmlns:a16="http://schemas.microsoft.com/office/drawing/2014/main" val="39062833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EG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البيان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20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EG" b="1" dirty="0">
                          <a:solidFill>
                            <a:srgbClr val="00B05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صافي المبيعات</a:t>
                      </a:r>
                      <a:endParaRPr lang="en-US" sz="1800" b="1" kern="1200" dirty="0">
                        <a:solidFill>
                          <a:srgbClr val="00B050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336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EG" b="1" dirty="0">
                          <a:solidFill>
                            <a:srgbClr val="FF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تكلفة البضاعة المباعة</a:t>
                      </a:r>
                      <a:endParaRPr lang="en-US" sz="1800" b="1" kern="1200" dirty="0">
                        <a:solidFill>
                          <a:srgbClr val="FF0000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236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EG" b="1" dirty="0">
                          <a:solidFill>
                            <a:srgbClr val="00E668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مجمل الربح </a:t>
                      </a:r>
                      <a:endParaRPr lang="en-US" sz="1800" b="1" kern="1200" dirty="0">
                        <a:solidFill>
                          <a:srgbClr val="00E668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375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EG" b="1" dirty="0">
                          <a:solidFill>
                            <a:srgbClr val="FF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مصاريف التشغيل </a:t>
                      </a:r>
                      <a:endParaRPr lang="en-US" sz="1800" b="1" u="sng" kern="1200" dirty="0">
                        <a:solidFill>
                          <a:srgbClr val="FF0000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928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EG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مصاريف إدارية وعمومية</a:t>
                      </a:r>
                      <a:endParaRPr lang="en-US" sz="1800" kern="12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419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EG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مصاريف بيع وتوزيع </a:t>
                      </a:r>
                      <a:endParaRPr lang="en-US" sz="1800" kern="12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792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kern="120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950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EG" b="1" dirty="0">
                          <a:solidFill>
                            <a:srgbClr val="00B05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صافي ربح التشغيل</a:t>
                      </a:r>
                      <a:endParaRPr lang="en-US" sz="1800" b="1" kern="1200" dirty="0">
                        <a:solidFill>
                          <a:srgbClr val="00B050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572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EG" b="1" dirty="0">
                          <a:solidFill>
                            <a:srgbClr val="FF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فوائد مدينة</a:t>
                      </a:r>
                      <a:endParaRPr lang="en-US" sz="1800" b="1" kern="1200" dirty="0">
                        <a:solidFill>
                          <a:srgbClr val="FF0000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342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EG" b="1" dirty="0">
                          <a:solidFill>
                            <a:srgbClr val="00B05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صافي الربح قبل الضريبة</a:t>
                      </a:r>
                      <a:endParaRPr lang="en-US" sz="1800" b="1" kern="1200" dirty="0">
                        <a:solidFill>
                          <a:srgbClr val="00B050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844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EG" b="1" dirty="0">
                          <a:solidFill>
                            <a:srgbClr val="FF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ضريبة %25</a:t>
                      </a:r>
                      <a:r>
                        <a:rPr lang="ar-EG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endParaRPr lang="en-US" sz="1800" kern="120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506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EG" sz="2000" b="1" dirty="0">
                          <a:solidFill>
                            <a:srgbClr val="00B05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صافي الربح</a:t>
                      </a:r>
                      <a:endParaRPr lang="en-US" sz="2000" b="1" kern="1200" dirty="0">
                        <a:solidFill>
                          <a:srgbClr val="00B050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193644"/>
                  </a:ext>
                </a:extLst>
              </a:tr>
            </a:tbl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7F07DFB-E7F9-6D35-4CCF-846BA53CFA6A}"/>
              </a:ext>
            </a:extLst>
          </p:cNvPr>
          <p:cNvSpPr/>
          <p:nvPr/>
        </p:nvSpPr>
        <p:spPr>
          <a:xfrm>
            <a:off x="3171121" y="981968"/>
            <a:ext cx="8373742" cy="274769"/>
          </a:xfrm>
          <a:prstGeom prst="roundRect">
            <a:avLst/>
          </a:prstGeom>
          <a:solidFill>
            <a:srgbClr val="00B050"/>
          </a:solidFill>
          <a:ln>
            <a:noFill/>
            <a:prstDash val="sysDash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100%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E6C1787-E83D-E4BF-407B-A17F6A713014}"/>
              </a:ext>
            </a:extLst>
          </p:cNvPr>
          <p:cNvSpPr/>
          <p:nvPr/>
        </p:nvSpPr>
        <p:spPr>
          <a:xfrm>
            <a:off x="6891783" y="1357147"/>
            <a:ext cx="4653080" cy="27476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bg1"/>
            </a:solidFill>
            <a:prstDash val="sysDash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60%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30BA33B-D485-2D70-1412-646E05C2959D}"/>
              </a:ext>
            </a:extLst>
          </p:cNvPr>
          <p:cNvSpPr/>
          <p:nvPr/>
        </p:nvSpPr>
        <p:spPr>
          <a:xfrm>
            <a:off x="3171121" y="1763857"/>
            <a:ext cx="3765707" cy="274769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40%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FCB0829-92F5-2DDE-F9B4-CF5917844364}"/>
              </a:ext>
            </a:extLst>
          </p:cNvPr>
          <p:cNvSpPr/>
          <p:nvPr/>
        </p:nvSpPr>
        <p:spPr>
          <a:xfrm>
            <a:off x="5216134" y="2113320"/>
            <a:ext cx="1720694" cy="27476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bg1"/>
            </a:solidFill>
            <a:prstDash val="sysDash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18%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FFEAEA8-2734-24D2-7210-5D770C63E9BA}"/>
              </a:ext>
            </a:extLst>
          </p:cNvPr>
          <p:cNvSpPr/>
          <p:nvPr/>
        </p:nvSpPr>
        <p:spPr>
          <a:xfrm>
            <a:off x="3128329" y="3627942"/>
            <a:ext cx="1993211" cy="274769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22%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219F5A8-DB5A-E4DE-2663-C1DE171A55F5}"/>
              </a:ext>
            </a:extLst>
          </p:cNvPr>
          <p:cNvSpPr/>
          <p:nvPr/>
        </p:nvSpPr>
        <p:spPr>
          <a:xfrm>
            <a:off x="4617040" y="3959387"/>
            <a:ext cx="496239" cy="27476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bg1"/>
            </a:solidFill>
            <a:prstDash val="sysDash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5%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A1701D4-0C06-8865-61F2-17553DE6F08A}"/>
              </a:ext>
            </a:extLst>
          </p:cNvPr>
          <p:cNvSpPr/>
          <p:nvPr/>
        </p:nvSpPr>
        <p:spPr>
          <a:xfrm>
            <a:off x="3128330" y="4385109"/>
            <a:ext cx="1488710" cy="274769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17%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5D81A3C-6B11-4CD0-A154-DF8CC1C8B762}"/>
              </a:ext>
            </a:extLst>
          </p:cNvPr>
          <p:cNvSpPr/>
          <p:nvPr/>
        </p:nvSpPr>
        <p:spPr>
          <a:xfrm>
            <a:off x="4135070" y="4718020"/>
            <a:ext cx="441433" cy="27476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bg1"/>
            </a:solidFill>
            <a:prstDash val="sysDash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bg1"/>
                </a:solidFill>
              </a:rPr>
              <a:t>25%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6309EF3-322B-90DE-3649-7C4514CB2B73}"/>
              </a:ext>
            </a:extLst>
          </p:cNvPr>
          <p:cNvSpPr/>
          <p:nvPr/>
        </p:nvSpPr>
        <p:spPr>
          <a:xfrm>
            <a:off x="3123073" y="5230605"/>
            <a:ext cx="966705" cy="274769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12.75%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2B1657-8739-42D7-DC88-2E3E99C53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542" y="3116418"/>
            <a:ext cx="4333875" cy="3557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E50BC9C-19C1-07A3-6948-DF00D030548C}"/>
              </a:ext>
            </a:extLst>
          </p:cNvPr>
          <p:cNvSpPr/>
          <p:nvPr/>
        </p:nvSpPr>
        <p:spPr>
          <a:xfrm>
            <a:off x="703488" y="947956"/>
            <a:ext cx="2419585" cy="444365"/>
          </a:xfrm>
          <a:prstGeom prst="roundRect">
            <a:avLst/>
          </a:prstGeom>
          <a:noFill/>
          <a:ln w="25400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DD0125B-F9C7-DE34-C930-805052AD8067}"/>
              </a:ext>
            </a:extLst>
          </p:cNvPr>
          <p:cNvSpPr/>
          <p:nvPr/>
        </p:nvSpPr>
        <p:spPr>
          <a:xfrm>
            <a:off x="703488" y="1698501"/>
            <a:ext cx="2419585" cy="444365"/>
          </a:xfrm>
          <a:prstGeom prst="roundRect">
            <a:avLst/>
          </a:prstGeom>
          <a:noFill/>
          <a:ln w="25400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513B8D4-D4CB-4356-CFA1-DD030B75CC23}"/>
              </a:ext>
            </a:extLst>
          </p:cNvPr>
          <p:cNvSpPr/>
          <p:nvPr/>
        </p:nvSpPr>
        <p:spPr>
          <a:xfrm>
            <a:off x="687348" y="3527705"/>
            <a:ext cx="2419585" cy="444365"/>
          </a:xfrm>
          <a:prstGeom prst="roundRect">
            <a:avLst/>
          </a:prstGeom>
          <a:noFill/>
          <a:ln w="25400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C9AFEF3-5E16-EA09-5AD3-4BC1C00B997D}"/>
              </a:ext>
            </a:extLst>
          </p:cNvPr>
          <p:cNvSpPr/>
          <p:nvPr/>
        </p:nvSpPr>
        <p:spPr>
          <a:xfrm>
            <a:off x="654686" y="4278250"/>
            <a:ext cx="2419585" cy="444365"/>
          </a:xfrm>
          <a:prstGeom prst="roundRect">
            <a:avLst/>
          </a:prstGeom>
          <a:noFill/>
          <a:ln w="25400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053B433-648D-060C-5570-C17854854DBB}"/>
              </a:ext>
            </a:extLst>
          </p:cNvPr>
          <p:cNvSpPr/>
          <p:nvPr/>
        </p:nvSpPr>
        <p:spPr>
          <a:xfrm>
            <a:off x="687348" y="5061009"/>
            <a:ext cx="2419585" cy="444365"/>
          </a:xfrm>
          <a:prstGeom prst="roundRect">
            <a:avLst/>
          </a:prstGeom>
          <a:noFill/>
          <a:ln w="25400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7038E4-7390-F336-BC48-491DD6A66ABC}"/>
              </a:ext>
            </a:extLst>
          </p:cNvPr>
          <p:cNvSpPr txBox="1"/>
          <p:nvPr/>
        </p:nvSpPr>
        <p:spPr>
          <a:xfrm>
            <a:off x="8921692" y="94780"/>
            <a:ext cx="2357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التحليل الرأسي لقائمة الدخل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3776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914F81-1102-CA2E-119E-FDE26954A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BD64CF-59ED-CACD-7C9F-97E9AC6A76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D283BB6-08C0-424B-0576-DAF86A897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17286" y="6225501"/>
            <a:ext cx="1142245" cy="655812"/>
          </a:xfrm>
        </p:spPr>
        <p:txBody>
          <a:bodyPr/>
          <a:lstStyle/>
          <a:p>
            <a:r>
              <a:rPr lang="ar-EG" sz="8000" dirty="0">
                <a:solidFill>
                  <a:schemeClr val="tx1"/>
                </a:solidFill>
              </a:rPr>
              <a:t>7</a:t>
            </a:r>
            <a:endParaRPr lang="en-US" sz="8000" dirty="0">
              <a:solidFill>
                <a:schemeClr val="tx1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71498A9-798F-D48B-B2BF-6A2D9F46C6CE}"/>
              </a:ext>
            </a:extLst>
          </p:cNvPr>
          <p:cNvSpPr/>
          <p:nvPr/>
        </p:nvSpPr>
        <p:spPr>
          <a:xfrm>
            <a:off x="5120900" y="74271"/>
            <a:ext cx="2869077" cy="399590"/>
          </a:xfrm>
          <a:custGeom>
            <a:avLst/>
            <a:gdLst>
              <a:gd name="connsiteX0" fmla="*/ 0 w 2869077"/>
              <a:gd name="connsiteY0" fmla="*/ 66600 h 399590"/>
              <a:gd name="connsiteX1" fmla="*/ 66600 w 2869077"/>
              <a:gd name="connsiteY1" fmla="*/ 0 h 399590"/>
              <a:gd name="connsiteX2" fmla="*/ 777928 w 2869077"/>
              <a:gd name="connsiteY2" fmla="*/ 0 h 399590"/>
              <a:gd name="connsiteX3" fmla="*/ 1407180 w 2869077"/>
              <a:gd name="connsiteY3" fmla="*/ 0 h 399590"/>
              <a:gd name="connsiteX4" fmla="*/ 2118508 w 2869077"/>
              <a:gd name="connsiteY4" fmla="*/ 0 h 399590"/>
              <a:gd name="connsiteX5" fmla="*/ 2802477 w 2869077"/>
              <a:gd name="connsiteY5" fmla="*/ 0 h 399590"/>
              <a:gd name="connsiteX6" fmla="*/ 2869077 w 2869077"/>
              <a:gd name="connsiteY6" fmla="*/ 66600 h 399590"/>
              <a:gd name="connsiteX7" fmla="*/ 2869077 w 2869077"/>
              <a:gd name="connsiteY7" fmla="*/ 332990 h 399590"/>
              <a:gd name="connsiteX8" fmla="*/ 2802477 w 2869077"/>
              <a:gd name="connsiteY8" fmla="*/ 399590 h 399590"/>
              <a:gd name="connsiteX9" fmla="*/ 2173225 w 2869077"/>
              <a:gd name="connsiteY9" fmla="*/ 399590 h 399590"/>
              <a:gd name="connsiteX10" fmla="*/ 1461897 w 2869077"/>
              <a:gd name="connsiteY10" fmla="*/ 399590 h 399590"/>
              <a:gd name="connsiteX11" fmla="*/ 832646 w 2869077"/>
              <a:gd name="connsiteY11" fmla="*/ 399590 h 399590"/>
              <a:gd name="connsiteX12" fmla="*/ 66600 w 2869077"/>
              <a:gd name="connsiteY12" fmla="*/ 399590 h 399590"/>
              <a:gd name="connsiteX13" fmla="*/ 0 w 2869077"/>
              <a:gd name="connsiteY13" fmla="*/ 332990 h 399590"/>
              <a:gd name="connsiteX14" fmla="*/ 0 w 2869077"/>
              <a:gd name="connsiteY14" fmla="*/ 66600 h 39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69077" h="399590" fill="none" extrusionOk="0">
                <a:moveTo>
                  <a:pt x="0" y="66600"/>
                </a:moveTo>
                <a:cubicBezTo>
                  <a:pt x="-1319" y="26026"/>
                  <a:pt x="27749" y="2710"/>
                  <a:pt x="66600" y="0"/>
                </a:cubicBezTo>
                <a:cubicBezTo>
                  <a:pt x="419632" y="-3133"/>
                  <a:pt x="605127" y="-25616"/>
                  <a:pt x="777928" y="0"/>
                </a:cubicBezTo>
                <a:cubicBezTo>
                  <a:pt x="950729" y="25616"/>
                  <a:pt x="1104926" y="17345"/>
                  <a:pt x="1407180" y="0"/>
                </a:cubicBezTo>
                <a:cubicBezTo>
                  <a:pt x="1709434" y="-17345"/>
                  <a:pt x="1911754" y="22333"/>
                  <a:pt x="2118508" y="0"/>
                </a:cubicBezTo>
                <a:cubicBezTo>
                  <a:pt x="2325262" y="-22333"/>
                  <a:pt x="2487843" y="-17712"/>
                  <a:pt x="2802477" y="0"/>
                </a:cubicBezTo>
                <a:cubicBezTo>
                  <a:pt x="2845238" y="2945"/>
                  <a:pt x="2869373" y="34586"/>
                  <a:pt x="2869077" y="66600"/>
                </a:cubicBezTo>
                <a:cubicBezTo>
                  <a:pt x="2868668" y="145208"/>
                  <a:pt x="2862477" y="278051"/>
                  <a:pt x="2869077" y="332990"/>
                </a:cubicBezTo>
                <a:cubicBezTo>
                  <a:pt x="2872206" y="368370"/>
                  <a:pt x="2839781" y="398465"/>
                  <a:pt x="2802477" y="399590"/>
                </a:cubicBezTo>
                <a:cubicBezTo>
                  <a:pt x="2627131" y="425918"/>
                  <a:pt x="2413170" y="378472"/>
                  <a:pt x="2173225" y="399590"/>
                </a:cubicBezTo>
                <a:cubicBezTo>
                  <a:pt x="1933280" y="420708"/>
                  <a:pt x="1735992" y="409162"/>
                  <a:pt x="1461897" y="399590"/>
                </a:cubicBezTo>
                <a:cubicBezTo>
                  <a:pt x="1187802" y="390018"/>
                  <a:pt x="1067334" y="419888"/>
                  <a:pt x="832646" y="399590"/>
                </a:cubicBezTo>
                <a:cubicBezTo>
                  <a:pt x="597958" y="379292"/>
                  <a:pt x="410915" y="388588"/>
                  <a:pt x="66600" y="399590"/>
                </a:cubicBezTo>
                <a:cubicBezTo>
                  <a:pt x="31039" y="399089"/>
                  <a:pt x="2323" y="371840"/>
                  <a:pt x="0" y="332990"/>
                </a:cubicBezTo>
                <a:cubicBezTo>
                  <a:pt x="10228" y="258184"/>
                  <a:pt x="918" y="197869"/>
                  <a:pt x="0" y="66600"/>
                </a:cubicBezTo>
                <a:close/>
              </a:path>
              <a:path w="2869077" h="399590" stroke="0" extrusionOk="0">
                <a:moveTo>
                  <a:pt x="0" y="66600"/>
                </a:moveTo>
                <a:cubicBezTo>
                  <a:pt x="1920" y="27060"/>
                  <a:pt x="29344" y="3533"/>
                  <a:pt x="66600" y="0"/>
                </a:cubicBezTo>
                <a:cubicBezTo>
                  <a:pt x="243569" y="-7139"/>
                  <a:pt x="466429" y="-18516"/>
                  <a:pt x="750569" y="0"/>
                </a:cubicBezTo>
                <a:cubicBezTo>
                  <a:pt x="1034709" y="18516"/>
                  <a:pt x="1328104" y="-20347"/>
                  <a:pt x="1489256" y="0"/>
                </a:cubicBezTo>
                <a:cubicBezTo>
                  <a:pt x="1650408" y="20347"/>
                  <a:pt x="2213435" y="-17652"/>
                  <a:pt x="2802477" y="0"/>
                </a:cubicBezTo>
                <a:cubicBezTo>
                  <a:pt x="2836715" y="3418"/>
                  <a:pt x="2868831" y="25716"/>
                  <a:pt x="2869077" y="66600"/>
                </a:cubicBezTo>
                <a:cubicBezTo>
                  <a:pt x="2869695" y="163177"/>
                  <a:pt x="2875028" y="233743"/>
                  <a:pt x="2869077" y="332990"/>
                </a:cubicBezTo>
                <a:cubicBezTo>
                  <a:pt x="2862920" y="368193"/>
                  <a:pt x="2838441" y="398983"/>
                  <a:pt x="2802477" y="399590"/>
                </a:cubicBezTo>
                <a:cubicBezTo>
                  <a:pt x="2556285" y="421588"/>
                  <a:pt x="2382014" y="390290"/>
                  <a:pt x="2091149" y="399590"/>
                </a:cubicBezTo>
                <a:cubicBezTo>
                  <a:pt x="1800284" y="408890"/>
                  <a:pt x="1618021" y="381939"/>
                  <a:pt x="1379821" y="399590"/>
                </a:cubicBezTo>
                <a:cubicBezTo>
                  <a:pt x="1141621" y="417241"/>
                  <a:pt x="1020739" y="422066"/>
                  <a:pt x="777928" y="399590"/>
                </a:cubicBezTo>
                <a:cubicBezTo>
                  <a:pt x="535117" y="377114"/>
                  <a:pt x="369024" y="413625"/>
                  <a:pt x="66600" y="399590"/>
                </a:cubicBezTo>
                <a:cubicBezTo>
                  <a:pt x="26923" y="405521"/>
                  <a:pt x="-5261" y="372978"/>
                  <a:pt x="0" y="332990"/>
                </a:cubicBezTo>
                <a:cubicBezTo>
                  <a:pt x="-1831" y="233614"/>
                  <a:pt x="3852" y="193697"/>
                  <a:pt x="0" y="66600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bg1">
                <a:alpha val="60000"/>
              </a:schemeClr>
            </a:solidFill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التحليل الرأسي لقائمة الدخل</a:t>
            </a:r>
            <a:endParaRPr lang="en-US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EB69130-9318-F84D-0A91-F1A2DC3567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479447"/>
              </p:ext>
            </p:extLst>
          </p:nvPr>
        </p:nvGraphicFramePr>
        <p:xfrm>
          <a:off x="637490" y="1351955"/>
          <a:ext cx="2081297" cy="441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1297">
                  <a:extLst>
                    <a:ext uri="{9D8B030D-6E8A-4147-A177-3AD203B41FA5}">
                      <a16:colId xmlns:a16="http://schemas.microsoft.com/office/drawing/2014/main" val="3906283356"/>
                    </a:ext>
                  </a:extLst>
                </a:gridCol>
              </a:tblGrid>
              <a:tr h="363028">
                <a:tc>
                  <a:txBody>
                    <a:bodyPr/>
                    <a:lstStyle/>
                    <a:p>
                      <a:pPr algn="ctr"/>
                      <a:r>
                        <a:rPr lang="ar-EG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البيان</a:t>
                      </a:r>
                      <a:endParaRPr lang="en-US" sz="1800" b="1" kern="120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20394"/>
                  </a:ext>
                </a:extLst>
              </a:tr>
              <a:tr h="363028">
                <a:tc>
                  <a:txBody>
                    <a:bodyPr/>
                    <a:lstStyle/>
                    <a:p>
                      <a:pPr algn="ctr"/>
                      <a:r>
                        <a:rPr lang="ar-EG" b="1" dirty="0">
                          <a:solidFill>
                            <a:srgbClr val="00B05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صافي المبيعات</a:t>
                      </a:r>
                      <a:endParaRPr lang="en-US" sz="1800" b="1" kern="1200" dirty="0">
                        <a:solidFill>
                          <a:srgbClr val="00B050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336257"/>
                  </a:ext>
                </a:extLst>
              </a:tr>
              <a:tr h="363028">
                <a:tc>
                  <a:txBody>
                    <a:bodyPr/>
                    <a:lstStyle/>
                    <a:p>
                      <a:pPr algn="ctr"/>
                      <a:r>
                        <a:rPr lang="ar-EG" b="1" dirty="0">
                          <a:solidFill>
                            <a:srgbClr val="FF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تكلفة البضاعة المباعة</a:t>
                      </a:r>
                      <a:endParaRPr lang="en-US" sz="1800" b="1" kern="1200" dirty="0">
                        <a:solidFill>
                          <a:srgbClr val="FF0000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236222"/>
                  </a:ext>
                </a:extLst>
              </a:tr>
              <a:tr h="363028">
                <a:tc>
                  <a:txBody>
                    <a:bodyPr/>
                    <a:lstStyle/>
                    <a:p>
                      <a:pPr algn="ctr"/>
                      <a:r>
                        <a:rPr lang="ar-EG" b="1" dirty="0">
                          <a:solidFill>
                            <a:srgbClr val="00E668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مجمل الربح </a:t>
                      </a:r>
                      <a:endParaRPr lang="en-US" sz="1800" b="1" kern="1200" dirty="0">
                        <a:solidFill>
                          <a:srgbClr val="00E668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375083"/>
                  </a:ext>
                </a:extLst>
              </a:tr>
              <a:tr h="363028">
                <a:tc>
                  <a:txBody>
                    <a:bodyPr/>
                    <a:lstStyle/>
                    <a:p>
                      <a:pPr algn="ctr"/>
                      <a:r>
                        <a:rPr lang="ar-EG" b="1" dirty="0">
                          <a:solidFill>
                            <a:srgbClr val="FF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مصاريف التشغيل </a:t>
                      </a:r>
                      <a:endParaRPr lang="en-US" sz="1800" b="1" u="sng" kern="1200" dirty="0">
                        <a:solidFill>
                          <a:srgbClr val="FF0000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928091"/>
                  </a:ext>
                </a:extLst>
              </a:tr>
              <a:tr h="363028">
                <a:tc>
                  <a:txBody>
                    <a:bodyPr/>
                    <a:lstStyle/>
                    <a:p>
                      <a:pPr algn="ctr"/>
                      <a:r>
                        <a:rPr lang="ar-EG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مصاريف إدارية وعمومية</a:t>
                      </a:r>
                      <a:endParaRPr lang="en-US" sz="1800" kern="12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419883"/>
                  </a:ext>
                </a:extLst>
              </a:tr>
              <a:tr h="363028">
                <a:tc>
                  <a:txBody>
                    <a:bodyPr/>
                    <a:lstStyle/>
                    <a:p>
                      <a:pPr algn="ctr"/>
                      <a:r>
                        <a:rPr lang="ar-EG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مصاريف بيع وتوزيع </a:t>
                      </a:r>
                      <a:endParaRPr lang="en-US" sz="1800" kern="12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792050"/>
                  </a:ext>
                </a:extLst>
              </a:tr>
              <a:tr h="363028">
                <a:tc>
                  <a:txBody>
                    <a:bodyPr/>
                    <a:lstStyle/>
                    <a:p>
                      <a:pPr algn="ctr"/>
                      <a:r>
                        <a:rPr lang="ar-EG" b="1" dirty="0">
                          <a:solidFill>
                            <a:srgbClr val="00B05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صافي ربح التشغيل</a:t>
                      </a:r>
                      <a:endParaRPr lang="en-US" sz="1800" b="1" kern="1200" dirty="0">
                        <a:solidFill>
                          <a:srgbClr val="00B050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572059"/>
                  </a:ext>
                </a:extLst>
              </a:tr>
              <a:tr h="363028">
                <a:tc>
                  <a:txBody>
                    <a:bodyPr/>
                    <a:lstStyle/>
                    <a:p>
                      <a:pPr algn="ctr"/>
                      <a:r>
                        <a:rPr lang="ar-EG" b="1" dirty="0">
                          <a:solidFill>
                            <a:srgbClr val="FF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فوائد مدينة</a:t>
                      </a:r>
                      <a:endParaRPr lang="en-US" sz="1800" b="1" kern="1200" dirty="0">
                        <a:solidFill>
                          <a:srgbClr val="FF0000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342511"/>
                  </a:ext>
                </a:extLst>
              </a:tr>
              <a:tr h="363028">
                <a:tc>
                  <a:txBody>
                    <a:bodyPr/>
                    <a:lstStyle/>
                    <a:p>
                      <a:pPr algn="ctr"/>
                      <a:r>
                        <a:rPr lang="ar-EG" b="1" dirty="0">
                          <a:solidFill>
                            <a:srgbClr val="00B05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صافي الربح قبل الضريبة</a:t>
                      </a:r>
                      <a:endParaRPr lang="en-US" sz="1800" b="1" kern="1200" dirty="0">
                        <a:solidFill>
                          <a:srgbClr val="00B050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844345"/>
                  </a:ext>
                </a:extLst>
              </a:tr>
              <a:tr h="363028">
                <a:tc>
                  <a:txBody>
                    <a:bodyPr/>
                    <a:lstStyle/>
                    <a:p>
                      <a:pPr algn="ctr"/>
                      <a:r>
                        <a:rPr lang="ar-EG" b="1" dirty="0">
                          <a:solidFill>
                            <a:srgbClr val="FF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ضريبة %25</a:t>
                      </a:r>
                      <a:r>
                        <a:rPr lang="ar-EG" dirty="0">
                          <a:solidFill>
                            <a:srgbClr val="00206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endParaRPr lang="en-US" sz="1800" kern="1200" dirty="0">
                        <a:solidFill>
                          <a:srgbClr val="002060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506163"/>
                  </a:ext>
                </a:extLst>
              </a:tr>
              <a:tr h="387893">
                <a:tc>
                  <a:txBody>
                    <a:bodyPr/>
                    <a:lstStyle/>
                    <a:p>
                      <a:pPr algn="ctr"/>
                      <a:r>
                        <a:rPr lang="ar-EG" sz="2000" b="1" dirty="0">
                          <a:solidFill>
                            <a:srgbClr val="00B05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صافي الربح</a:t>
                      </a:r>
                      <a:endParaRPr lang="en-US" sz="2000" b="1" kern="1200" dirty="0">
                        <a:solidFill>
                          <a:srgbClr val="00B050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193644"/>
                  </a:ext>
                </a:extLst>
              </a:tr>
            </a:tbl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5FD6F2D-3A99-0677-C2F2-F4EE429F4665}"/>
              </a:ext>
            </a:extLst>
          </p:cNvPr>
          <p:cNvSpPr/>
          <p:nvPr/>
        </p:nvSpPr>
        <p:spPr>
          <a:xfrm>
            <a:off x="2804370" y="1676934"/>
            <a:ext cx="5325783" cy="268981"/>
          </a:xfrm>
          <a:prstGeom prst="roundRect">
            <a:avLst/>
          </a:prstGeom>
          <a:solidFill>
            <a:srgbClr val="00B050"/>
          </a:solidFill>
          <a:ln>
            <a:noFill/>
            <a:prstDash val="sysDash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100%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309EFFC-B258-0513-FEE9-918F09679256}"/>
              </a:ext>
            </a:extLst>
          </p:cNvPr>
          <p:cNvSpPr/>
          <p:nvPr/>
        </p:nvSpPr>
        <p:spPr>
          <a:xfrm>
            <a:off x="6517566" y="2026397"/>
            <a:ext cx="1612587" cy="2689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bg1"/>
            </a:solidFill>
            <a:prstDash val="sysDash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60%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129F2E0-9C8E-5081-C4A2-18B4305CDB11}"/>
              </a:ext>
            </a:extLst>
          </p:cNvPr>
          <p:cNvSpPr/>
          <p:nvPr/>
        </p:nvSpPr>
        <p:spPr>
          <a:xfrm>
            <a:off x="2804370" y="2458823"/>
            <a:ext cx="3765707" cy="268981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40%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EA67C91-738D-8452-6C64-AD98818EC20A}"/>
              </a:ext>
            </a:extLst>
          </p:cNvPr>
          <p:cNvSpPr/>
          <p:nvPr/>
        </p:nvSpPr>
        <p:spPr>
          <a:xfrm>
            <a:off x="4849383" y="2808286"/>
            <a:ext cx="1720694" cy="2689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bg1"/>
            </a:solidFill>
            <a:prstDash val="sysDash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18%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90E5FB8-13F9-F0DD-2B42-00B1D78BEF23}"/>
              </a:ext>
            </a:extLst>
          </p:cNvPr>
          <p:cNvSpPr/>
          <p:nvPr/>
        </p:nvSpPr>
        <p:spPr>
          <a:xfrm>
            <a:off x="2809626" y="3899911"/>
            <a:ext cx="1993211" cy="268981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22%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954705E-54AC-B673-5856-DE9A9E899B43}"/>
              </a:ext>
            </a:extLst>
          </p:cNvPr>
          <p:cNvSpPr/>
          <p:nvPr/>
        </p:nvSpPr>
        <p:spPr>
          <a:xfrm>
            <a:off x="4298337" y="4231356"/>
            <a:ext cx="496239" cy="2689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bg1"/>
            </a:solidFill>
            <a:prstDash val="sysDash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5%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422E8EA-9579-568C-FEBB-05821DDF1063}"/>
              </a:ext>
            </a:extLst>
          </p:cNvPr>
          <p:cNvSpPr/>
          <p:nvPr/>
        </p:nvSpPr>
        <p:spPr>
          <a:xfrm>
            <a:off x="2809627" y="4657078"/>
            <a:ext cx="1488710" cy="268981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17%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7404E3A-A59A-9EAE-DA13-56CAAE6B666D}"/>
              </a:ext>
            </a:extLst>
          </p:cNvPr>
          <p:cNvSpPr/>
          <p:nvPr/>
        </p:nvSpPr>
        <p:spPr>
          <a:xfrm>
            <a:off x="3816367" y="4989989"/>
            <a:ext cx="441433" cy="2689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bg1"/>
            </a:solidFill>
            <a:prstDash val="sysDash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bg1"/>
                </a:solidFill>
              </a:rPr>
              <a:t>25%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A1CCF46-0D61-F0EC-F73F-D79459790D89}"/>
              </a:ext>
            </a:extLst>
          </p:cNvPr>
          <p:cNvSpPr/>
          <p:nvPr/>
        </p:nvSpPr>
        <p:spPr>
          <a:xfrm>
            <a:off x="2804370" y="5502574"/>
            <a:ext cx="966705" cy="268981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12.75%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9A4AD32-CEE0-7CA7-AA98-B20056D3A3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578" y="90089"/>
            <a:ext cx="2280283" cy="6331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72D618A0-8595-A6CD-7E46-5BEA69978499}"/>
              </a:ext>
            </a:extLst>
          </p:cNvPr>
          <p:cNvCxnSpPr>
            <a:cxnSpLocks/>
          </p:cNvCxnSpPr>
          <p:nvPr/>
        </p:nvCxnSpPr>
        <p:spPr>
          <a:xfrm rot="10800000" flipV="1">
            <a:off x="4328462" y="4716142"/>
            <a:ext cx="3905116" cy="414408"/>
          </a:xfrm>
          <a:prstGeom prst="bentConnector3">
            <a:avLst>
              <a:gd name="adj1" fmla="val 11359"/>
            </a:avLst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B8B7445E-44EE-A81A-B9B3-DE874803EB52}"/>
              </a:ext>
            </a:extLst>
          </p:cNvPr>
          <p:cNvCxnSpPr>
            <a:cxnSpLocks/>
          </p:cNvCxnSpPr>
          <p:nvPr/>
        </p:nvCxnSpPr>
        <p:spPr>
          <a:xfrm rot="10800000">
            <a:off x="3816368" y="5637064"/>
            <a:ext cx="4417211" cy="588436"/>
          </a:xfrm>
          <a:prstGeom prst="bentConnector3">
            <a:avLst>
              <a:gd name="adj1" fmla="val 11657"/>
            </a:avLst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A6A482ED-C7D5-912C-21DC-26F60DF01845}"/>
              </a:ext>
            </a:extLst>
          </p:cNvPr>
          <p:cNvCxnSpPr>
            <a:cxnSpLocks/>
          </p:cNvCxnSpPr>
          <p:nvPr/>
        </p:nvCxnSpPr>
        <p:spPr>
          <a:xfrm rot="10800000" flipV="1">
            <a:off x="4328464" y="3989004"/>
            <a:ext cx="3874991" cy="761813"/>
          </a:xfrm>
          <a:prstGeom prst="bentConnector3">
            <a:avLst>
              <a:gd name="adj1" fmla="val 23031"/>
            </a:avLst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52C0E53C-B1A1-1101-B002-DD3B60C6F4ED}"/>
              </a:ext>
            </a:extLst>
          </p:cNvPr>
          <p:cNvCxnSpPr>
            <a:cxnSpLocks/>
            <a:stCxn id="19" idx="1"/>
          </p:cNvCxnSpPr>
          <p:nvPr/>
        </p:nvCxnSpPr>
        <p:spPr>
          <a:xfrm rot="10800000" flipV="1">
            <a:off x="4824700" y="3255953"/>
            <a:ext cx="3408879" cy="778448"/>
          </a:xfrm>
          <a:prstGeom prst="bentConnector3">
            <a:avLst>
              <a:gd name="adj1" fmla="val 38372"/>
            </a:avLst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4573166E-5F09-8E3F-E702-D9D7E6577BDB}"/>
              </a:ext>
            </a:extLst>
          </p:cNvPr>
          <p:cNvCxnSpPr>
            <a:cxnSpLocks/>
            <a:endCxn id="11" idx="3"/>
          </p:cNvCxnSpPr>
          <p:nvPr/>
        </p:nvCxnSpPr>
        <p:spPr>
          <a:xfrm rot="10800000" flipV="1">
            <a:off x="6570077" y="2528444"/>
            <a:ext cx="1633378" cy="64870"/>
          </a:xfrm>
          <a:prstGeom prst="bentConnector3">
            <a:avLst>
              <a:gd name="adj1" fmla="val 50000"/>
            </a:avLst>
          </a:prstGeom>
          <a:ln w="9525" cap="flat" cmpd="sng" algn="ctr">
            <a:solidFill>
              <a:schemeClr val="accent6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6C97356-82C7-225C-19A9-73C6AEE433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522" y="680169"/>
            <a:ext cx="1236739" cy="123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240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5A2FD9-69B4-8789-B90B-CDCB9E4543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0F2B8A-ED9F-3ED9-A533-17B1477604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608A17C1-B1B1-642D-CDBF-C868DE57F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1409" y="6181132"/>
            <a:ext cx="1154081" cy="676867"/>
          </a:xfrm>
        </p:spPr>
        <p:txBody>
          <a:bodyPr/>
          <a:lstStyle/>
          <a:p>
            <a:r>
              <a:rPr lang="ar-EG" sz="8000" dirty="0">
                <a:solidFill>
                  <a:schemeClr val="tx1"/>
                </a:solidFill>
              </a:rPr>
              <a:t>8</a:t>
            </a:r>
            <a:endParaRPr lang="en-US" sz="8000" dirty="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4997AE9-DB09-DDAB-4EAA-09BC1F02B552}"/>
              </a:ext>
            </a:extLst>
          </p:cNvPr>
          <p:cNvSpPr/>
          <p:nvPr/>
        </p:nvSpPr>
        <p:spPr>
          <a:xfrm>
            <a:off x="8664431" y="1676073"/>
            <a:ext cx="1829846" cy="482375"/>
          </a:xfrm>
          <a:custGeom>
            <a:avLst/>
            <a:gdLst>
              <a:gd name="connsiteX0" fmla="*/ 0 w 1829846"/>
              <a:gd name="connsiteY0" fmla="*/ 80397 h 482375"/>
              <a:gd name="connsiteX1" fmla="*/ 80397 w 1829846"/>
              <a:gd name="connsiteY1" fmla="*/ 0 h 482375"/>
              <a:gd name="connsiteX2" fmla="*/ 653438 w 1829846"/>
              <a:gd name="connsiteY2" fmla="*/ 0 h 482375"/>
              <a:gd name="connsiteX3" fmla="*/ 1226479 w 1829846"/>
              <a:gd name="connsiteY3" fmla="*/ 0 h 482375"/>
              <a:gd name="connsiteX4" fmla="*/ 1749449 w 1829846"/>
              <a:gd name="connsiteY4" fmla="*/ 0 h 482375"/>
              <a:gd name="connsiteX5" fmla="*/ 1829846 w 1829846"/>
              <a:gd name="connsiteY5" fmla="*/ 80397 h 482375"/>
              <a:gd name="connsiteX6" fmla="*/ 1829846 w 1829846"/>
              <a:gd name="connsiteY6" fmla="*/ 401978 h 482375"/>
              <a:gd name="connsiteX7" fmla="*/ 1749449 w 1829846"/>
              <a:gd name="connsiteY7" fmla="*/ 482375 h 482375"/>
              <a:gd name="connsiteX8" fmla="*/ 1176408 w 1829846"/>
              <a:gd name="connsiteY8" fmla="*/ 482375 h 482375"/>
              <a:gd name="connsiteX9" fmla="*/ 603367 w 1829846"/>
              <a:gd name="connsiteY9" fmla="*/ 482375 h 482375"/>
              <a:gd name="connsiteX10" fmla="*/ 80397 w 1829846"/>
              <a:gd name="connsiteY10" fmla="*/ 482375 h 482375"/>
              <a:gd name="connsiteX11" fmla="*/ 0 w 1829846"/>
              <a:gd name="connsiteY11" fmla="*/ 401978 h 482375"/>
              <a:gd name="connsiteX12" fmla="*/ 0 w 1829846"/>
              <a:gd name="connsiteY12" fmla="*/ 80397 h 48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29846" h="482375" fill="none" extrusionOk="0">
                <a:moveTo>
                  <a:pt x="0" y="80397"/>
                </a:moveTo>
                <a:cubicBezTo>
                  <a:pt x="-7204" y="31634"/>
                  <a:pt x="37636" y="-1894"/>
                  <a:pt x="80397" y="0"/>
                </a:cubicBezTo>
                <a:cubicBezTo>
                  <a:pt x="319354" y="16578"/>
                  <a:pt x="472428" y="16316"/>
                  <a:pt x="653438" y="0"/>
                </a:cubicBezTo>
                <a:cubicBezTo>
                  <a:pt x="834448" y="-16316"/>
                  <a:pt x="1110605" y="13361"/>
                  <a:pt x="1226479" y="0"/>
                </a:cubicBezTo>
                <a:cubicBezTo>
                  <a:pt x="1342353" y="-13361"/>
                  <a:pt x="1606594" y="-3886"/>
                  <a:pt x="1749449" y="0"/>
                </a:cubicBezTo>
                <a:cubicBezTo>
                  <a:pt x="1790338" y="-345"/>
                  <a:pt x="1837847" y="32062"/>
                  <a:pt x="1829846" y="80397"/>
                </a:cubicBezTo>
                <a:cubicBezTo>
                  <a:pt x="1840062" y="209959"/>
                  <a:pt x="1829631" y="254050"/>
                  <a:pt x="1829846" y="401978"/>
                </a:cubicBezTo>
                <a:cubicBezTo>
                  <a:pt x="1820234" y="446098"/>
                  <a:pt x="1793403" y="481434"/>
                  <a:pt x="1749449" y="482375"/>
                </a:cubicBezTo>
                <a:cubicBezTo>
                  <a:pt x="1473956" y="462375"/>
                  <a:pt x="1449950" y="473214"/>
                  <a:pt x="1176408" y="482375"/>
                </a:cubicBezTo>
                <a:cubicBezTo>
                  <a:pt x="902866" y="491536"/>
                  <a:pt x="816565" y="463361"/>
                  <a:pt x="603367" y="482375"/>
                </a:cubicBezTo>
                <a:cubicBezTo>
                  <a:pt x="390169" y="501389"/>
                  <a:pt x="297257" y="476427"/>
                  <a:pt x="80397" y="482375"/>
                </a:cubicBezTo>
                <a:cubicBezTo>
                  <a:pt x="34699" y="477384"/>
                  <a:pt x="-813" y="445576"/>
                  <a:pt x="0" y="401978"/>
                </a:cubicBezTo>
                <a:cubicBezTo>
                  <a:pt x="3357" y="254778"/>
                  <a:pt x="-16077" y="196961"/>
                  <a:pt x="0" y="80397"/>
                </a:cubicBezTo>
                <a:close/>
              </a:path>
              <a:path w="1829846" h="482375" stroke="0" extrusionOk="0">
                <a:moveTo>
                  <a:pt x="0" y="80397"/>
                </a:moveTo>
                <a:cubicBezTo>
                  <a:pt x="4138" y="30051"/>
                  <a:pt x="35061" y="6956"/>
                  <a:pt x="80397" y="0"/>
                </a:cubicBezTo>
                <a:cubicBezTo>
                  <a:pt x="196636" y="-7175"/>
                  <a:pt x="449261" y="7773"/>
                  <a:pt x="636748" y="0"/>
                </a:cubicBezTo>
                <a:cubicBezTo>
                  <a:pt x="824235" y="-7773"/>
                  <a:pt x="1067818" y="-183"/>
                  <a:pt x="1226479" y="0"/>
                </a:cubicBezTo>
                <a:cubicBezTo>
                  <a:pt x="1385140" y="183"/>
                  <a:pt x="1640525" y="2251"/>
                  <a:pt x="1749449" y="0"/>
                </a:cubicBezTo>
                <a:cubicBezTo>
                  <a:pt x="1791932" y="2577"/>
                  <a:pt x="1829371" y="28077"/>
                  <a:pt x="1829846" y="80397"/>
                </a:cubicBezTo>
                <a:cubicBezTo>
                  <a:pt x="1820538" y="230921"/>
                  <a:pt x="1841275" y="292330"/>
                  <a:pt x="1829846" y="401978"/>
                </a:cubicBezTo>
                <a:cubicBezTo>
                  <a:pt x="1823082" y="444645"/>
                  <a:pt x="1792986" y="481734"/>
                  <a:pt x="1749449" y="482375"/>
                </a:cubicBezTo>
                <a:cubicBezTo>
                  <a:pt x="1505109" y="465219"/>
                  <a:pt x="1390131" y="510207"/>
                  <a:pt x="1176408" y="482375"/>
                </a:cubicBezTo>
                <a:cubicBezTo>
                  <a:pt x="962685" y="454543"/>
                  <a:pt x="776615" y="495216"/>
                  <a:pt x="603367" y="482375"/>
                </a:cubicBezTo>
                <a:cubicBezTo>
                  <a:pt x="430119" y="469534"/>
                  <a:pt x="275438" y="468445"/>
                  <a:pt x="80397" y="482375"/>
                </a:cubicBezTo>
                <a:cubicBezTo>
                  <a:pt x="40683" y="486776"/>
                  <a:pt x="-3946" y="439310"/>
                  <a:pt x="0" y="401978"/>
                </a:cubicBezTo>
                <a:cubicBezTo>
                  <a:pt x="12604" y="326712"/>
                  <a:pt x="12808" y="173683"/>
                  <a:pt x="0" y="80397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16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قائمة الدخل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A982E09-C8C8-C5EF-CD2A-5DA9F3CAE131}"/>
              </a:ext>
            </a:extLst>
          </p:cNvPr>
          <p:cNvSpPr/>
          <p:nvPr/>
        </p:nvSpPr>
        <p:spPr>
          <a:xfrm>
            <a:off x="8522404" y="923834"/>
            <a:ext cx="1987059" cy="482375"/>
          </a:xfrm>
          <a:custGeom>
            <a:avLst/>
            <a:gdLst>
              <a:gd name="connsiteX0" fmla="*/ 0 w 1987059"/>
              <a:gd name="connsiteY0" fmla="*/ 80397 h 482375"/>
              <a:gd name="connsiteX1" fmla="*/ 80397 w 1987059"/>
              <a:gd name="connsiteY1" fmla="*/ 0 h 482375"/>
              <a:gd name="connsiteX2" fmla="*/ 1906662 w 1987059"/>
              <a:gd name="connsiteY2" fmla="*/ 0 h 482375"/>
              <a:gd name="connsiteX3" fmla="*/ 1987059 w 1987059"/>
              <a:gd name="connsiteY3" fmla="*/ 80397 h 482375"/>
              <a:gd name="connsiteX4" fmla="*/ 1987059 w 1987059"/>
              <a:gd name="connsiteY4" fmla="*/ 401978 h 482375"/>
              <a:gd name="connsiteX5" fmla="*/ 1906662 w 1987059"/>
              <a:gd name="connsiteY5" fmla="*/ 482375 h 482375"/>
              <a:gd name="connsiteX6" fmla="*/ 80397 w 1987059"/>
              <a:gd name="connsiteY6" fmla="*/ 482375 h 482375"/>
              <a:gd name="connsiteX7" fmla="*/ 0 w 1987059"/>
              <a:gd name="connsiteY7" fmla="*/ 401978 h 482375"/>
              <a:gd name="connsiteX8" fmla="*/ 0 w 1987059"/>
              <a:gd name="connsiteY8" fmla="*/ 80397 h 48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7059" h="482375" fill="none" extrusionOk="0">
                <a:moveTo>
                  <a:pt x="0" y="80397"/>
                </a:moveTo>
                <a:cubicBezTo>
                  <a:pt x="3366" y="43708"/>
                  <a:pt x="39090" y="640"/>
                  <a:pt x="80397" y="0"/>
                </a:cubicBezTo>
                <a:cubicBezTo>
                  <a:pt x="955494" y="-104929"/>
                  <a:pt x="1306007" y="66495"/>
                  <a:pt x="1906662" y="0"/>
                </a:cubicBezTo>
                <a:cubicBezTo>
                  <a:pt x="1950214" y="-3766"/>
                  <a:pt x="1984315" y="41617"/>
                  <a:pt x="1987059" y="80397"/>
                </a:cubicBezTo>
                <a:cubicBezTo>
                  <a:pt x="1980887" y="192511"/>
                  <a:pt x="1987114" y="285015"/>
                  <a:pt x="1987059" y="401978"/>
                </a:cubicBezTo>
                <a:cubicBezTo>
                  <a:pt x="1983401" y="444165"/>
                  <a:pt x="1954381" y="478545"/>
                  <a:pt x="1906662" y="482375"/>
                </a:cubicBezTo>
                <a:cubicBezTo>
                  <a:pt x="1460799" y="375603"/>
                  <a:pt x="922826" y="496855"/>
                  <a:pt x="80397" y="482375"/>
                </a:cubicBezTo>
                <a:cubicBezTo>
                  <a:pt x="42013" y="483922"/>
                  <a:pt x="-2487" y="444035"/>
                  <a:pt x="0" y="401978"/>
                </a:cubicBezTo>
                <a:cubicBezTo>
                  <a:pt x="-25082" y="301875"/>
                  <a:pt x="1259" y="150361"/>
                  <a:pt x="0" y="80397"/>
                </a:cubicBezTo>
                <a:close/>
              </a:path>
              <a:path w="1987059" h="482375" stroke="0" extrusionOk="0">
                <a:moveTo>
                  <a:pt x="0" y="80397"/>
                </a:moveTo>
                <a:cubicBezTo>
                  <a:pt x="4340" y="29760"/>
                  <a:pt x="35044" y="7078"/>
                  <a:pt x="80397" y="0"/>
                </a:cubicBezTo>
                <a:cubicBezTo>
                  <a:pt x="845396" y="56471"/>
                  <a:pt x="1102237" y="-151371"/>
                  <a:pt x="1906662" y="0"/>
                </a:cubicBezTo>
                <a:cubicBezTo>
                  <a:pt x="1956374" y="-132"/>
                  <a:pt x="1990988" y="30192"/>
                  <a:pt x="1987059" y="80397"/>
                </a:cubicBezTo>
                <a:cubicBezTo>
                  <a:pt x="1993550" y="209474"/>
                  <a:pt x="1962393" y="343918"/>
                  <a:pt x="1987059" y="401978"/>
                </a:cubicBezTo>
                <a:cubicBezTo>
                  <a:pt x="1988582" y="443238"/>
                  <a:pt x="1953349" y="474716"/>
                  <a:pt x="1906662" y="482375"/>
                </a:cubicBezTo>
                <a:cubicBezTo>
                  <a:pt x="1155485" y="581374"/>
                  <a:pt x="834307" y="642478"/>
                  <a:pt x="80397" y="482375"/>
                </a:cubicBezTo>
                <a:cubicBezTo>
                  <a:pt x="34810" y="482071"/>
                  <a:pt x="-805" y="445783"/>
                  <a:pt x="0" y="401978"/>
                </a:cubicBezTo>
                <a:cubicBezTo>
                  <a:pt x="-13160" y="344345"/>
                  <a:pt x="7539" y="158952"/>
                  <a:pt x="0" y="80397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prstDash val="dash"/>
            <a:extLst>
              <a:ext uri="{C807C97D-BFC1-408E-A445-0C87EB9F89A2}">
                <ask:lineSketchStyleProps xmlns:ask="http://schemas.microsoft.com/office/drawing/2018/sketchyshapes" sd="195915077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24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القوائم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C4884C6-9CD7-6A24-7986-464CFB0F75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26" y="222373"/>
            <a:ext cx="7448382" cy="6305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AEC0E17-D33C-82B0-E625-84D447CB8A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669" y="2305396"/>
            <a:ext cx="1249555" cy="124955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7EB1E4C-6C88-8CB3-9791-38F64A75C921}"/>
              </a:ext>
            </a:extLst>
          </p:cNvPr>
          <p:cNvSpPr/>
          <p:nvPr/>
        </p:nvSpPr>
        <p:spPr>
          <a:xfrm>
            <a:off x="1751930" y="1271020"/>
            <a:ext cx="697635" cy="5315891"/>
          </a:xfrm>
          <a:custGeom>
            <a:avLst/>
            <a:gdLst>
              <a:gd name="connsiteX0" fmla="*/ 0 w 697635"/>
              <a:gd name="connsiteY0" fmla="*/ 116275 h 5315891"/>
              <a:gd name="connsiteX1" fmla="*/ 116275 w 697635"/>
              <a:gd name="connsiteY1" fmla="*/ 0 h 5315891"/>
              <a:gd name="connsiteX2" fmla="*/ 581360 w 697635"/>
              <a:gd name="connsiteY2" fmla="*/ 0 h 5315891"/>
              <a:gd name="connsiteX3" fmla="*/ 697635 w 697635"/>
              <a:gd name="connsiteY3" fmla="*/ 116275 h 5315891"/>
              <a:gd name="connsiteX4" fmla="*/ 697635 w 697635"/>
              <a:gd name="connsiteY4" fmla="*/ 751693 h 5315891"/>
              <a:gd name="connsiteX5" fmla="*/ 697635 w 697635"/>
              <a:gd name="connsiteY5" fmla="*/ 1336277 h 5315891"/>
              <a:gd name="connsiteX6" fmla="*/ 697635 w 697635"/>
              <a:gd name="connsiteY6" fmla="*/ 2073361 h 5315891"/>
              <a:gd name="connsiteX7" fmla="*/ 697635 w 697635"/>
              <a:gd name="connsiteY7" fmla="*/ 2607112 h 5315891"/>
              <a:gd name="connsiteX8" fmla="*/ 697635 w 697635"/>
              <a:gd name="connsiteY8" fmla="*/ 3344197 h 5315891"/>
              <a:gd name="connsiteX9" fmla="*/ 697635 w 697635"/>
              <a:gd name="connsiteY9" fmla="*/ 3827114 h 5315891"/>
              <a:gd name="connsiteX10" fmla="*/ 697635 w 697635"/>
              <a:gd name="connsiteY10" fmla="*/ 4462532 h 5315891"/>
              <a:gd name="connsiteX11" fmla="*/ 697635 w 697635"/>
              <a:gd name="connsiteY11" fmla="*/ 5199616 h 5315891"/>
              <a:gd name="connsiteX12" fmla="*/ 581360 w 697635"/>
              <a:gd name="connsiteY12" fmla="*/ 5315891 h 5315891"/>
              <a:gd name="connsiteX13" fmla="*/ 116275 w 697635"/>
              <a:gd name="connsiteY13" fmla="*/ 5315891 h 5315891"/>
              <a:gd name="connsiteX14" fmla="*/ 0 w 697635"/>
              <a:gd name="connsiteY14" fmla="*/ 5199616 h 5315891"/>
              <a:gd name="connsiteX15" fmla="*/ 0 w 697635"/>
              <a:gd name="connsiteY15" fmla="*/ 4513365 h 5315891"/>
              <a:gd name="connsiteX16" fmla="*/ 0 w 697635"/>
              <a:gd name="connsiteY16" fmla="*/ 3877947 h 5315891"/>
              <a:gd name="connsiteX17" fmla="*/ 0 w 697635"/>
              <a:gd name="connsiteY17" fmla="*/ 3395030 h 5315891"/>
              <a:gd name="connsiteX18" fmla="*/ 0 w 697635"/>
              <a:gd name="connsiteY18" fmla="*/ 2861279 h 5315891"/>
              <a:gd name="connsiteX19" fmla="*/ 0 w 697635"/>
              <a:gd name="connsiteY19" fmla="*/ 2124195 h 5315891"/>
              <a:gd name="connsiteX20" fmla="*/ 0 w 697635"/>
              <a:gd name="connsiteY20" fmla="*/ 1488777 h 5315891"/>
              <a:gd name="connsiteX21" fmla="*/ 0 w 697635"/>
              <a:gd name="connsiteY21" fmla="*/ 955026 h 5315891"/>
              <a:gd name="connsiteX22" fmla="*/ 0 w 697635"/>
              <a:gd name="connsiteY22" fmla="*/ 116275 h 5315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97635" h="5315891" extrusionOk="0">
                <a:moveTo>
                  <a:pt x="0" y="116275"/>
                </a:moveTo>
                <a:cubicBezTo>
                  <a:pt x="-6460" y="48073"/>
                  <a:pt x="48563" y="1312"/>
                  <a:pt x="116275" y="0"/>
                </a:cubicBezTo>
                <a:cubicBezTo>
                  <a:pt x="255239" y="-14207"/>
                  <a:pt x="355925" y="7660"/>
                  <a:pt x="581360" y="0"/>
                </a:cubicBezTo>
                <a:cubicBezTo>
                  <a:pt x="635483" y="-7677"/>
                  <a:pt x="691031" y="65612"/>
                  <a:pt x="697635" y="116275"/>
                </a:cubicBezTo>
                <a:cubicBezTo>
                  <a:pt x="722779" y="386913"/>
                  <a:pt x="713323" y="562764"/>
                  <a:pt x="697635" y="751693"/>
                </a:cubicBezTo>
                <a:cubicBezTo>
                  <a:pt x="681947" y="940622"/>
                  <a:pt x="719120" y="1044269"/>
                  <a:pt x="697635" y="1336277"/>
                </a:cubicBezTo>
                <a:cubicBezTo>
                  <a:pt x="676150" y="1628285"/>
                  <a:pt x="702232" y="1789816"/>
                  <a:pt x="697635" y="2073361"/>
                </a:cubicBezTo>
                <a:cubicBezTo>
                  <a:pt x="693038" y="2356906"/>
                  <a:pt x="697597" y="2469166"/>
                  <a:pt x="697635" y="2607112"/>
                </a:cubicBezTo>
                <a:cubicBezTo>
                  <a:pt x="697673" y="2745058"/>
                  <a:pt x="670391" y="3039908"/>
                  <a:pt x="697635" y="3344197"/>
                </a:cubicBezTo>
                <a:cubicBezTo>
                  <a:pt x="724879" y="3648486"/>
                  <a:pt x="678043" y="3648089"/>
                  <a:pt x="697635" y="3827114"/>
                </a:cubicBezTo>
                <a:cubicBezTo>
                  <a:pt x="717227" y="4006139"/>
                  <a:pt x="689652" y="4203532"/>
                  <a:pt x="697635" y="4462532"/>
                </a:cubicBezTo>
                <a:cubicBezTo>
                  <a:pt x="705618" y="4721532"/>
                  <a:pt x="691985" y="4861344"/>
                  <a:pt x="697635" y="5199616"/>
                </a:cubicBezTo>
                <a:cubicBezTo>
                  <a:pt x="702723" y="5258805"/>
                  <a:pt x="648110" y="5314258"/>
                  <a:pt x="581360" y="5315891"/>
                </a:cubicBezTo>
                <a:cubicBezTo>
                  <a:pt x="385977" y="5302436"/>
                  <a:pt x="343004" y="5329985"/>
                  <a:pt x="116275" y="5315891"/>
                </a:cubicBezTo>
                <a:cubicBezTo>
                  <a:pt x="49614" y="5316292"/>
                  <a:pt x="-12159" y="5255444"/>
                  <a:pt x="0" y="5199616"/>
                </a:cubicBezTo>
                <a:cubicBezTo>
                  <a:pt x="3756" y="4981282"/>
                  <a:pt x="-1630" y="4701946"/>
                  <a:pt x="0" y="4513365"/>
                </a:cubicBezTo>
                <a:cubicBezTo>
                  <a:pt x="1630" y="4324784"/>
                  <a:pt x="-27867" y="4168008"/>
                  <a:pt x="0" y="3877947"/>
                </a:cubicBezTo>
                <a:cubicBezTo>
                  <a:pt x="27867" y="3587886"/>
                  <a:pt x="-1927" y="3589385"/>
                  <a:pt x="0" y="3395030"/>
                </a:cubicBezTo>
                <a:cubicBezTo>
                  <a:pt x="1927" y="3200675"/>
                  <a:pt x="-11184" y="3106139"/>
                  <a:pt x="0" y="2861279"/>
                </a:cubicBezTo>
                <a:cubicBezTo>
                  <a:pt x="11184" y="2616419"/>
                  <a:pt x="-25650" y="2342071"/>
                  <a:pt x="0" y="2124195"/>
                </a:cubicBezTo>
                <a:cubicBezTo>
                  <a:pt x="25650" y="1906319"/>
                  <a:pt x="-207" y="1651218"/>
                  <a:pt x="0" y="1488777"/>
                </a:cubicBezTo>
                <a:cubicBezTo>
                  <a:pt x="207" y="1326336"/>
                  <a:pt x="-1482" y="1084980"/>
                  <a:pt x="0" y="955026"/>
                </a:cubicBezTo>
                <a:cubicBezTo>
                  <a:pt x="1482" y="825072"/>
                  <a:pt x="-18820" y="295307"/>
                  <a:pt x="0" y="116275"/>
                </a:cubicBezTo>
                <a:close/>
              </a:path>
            </a:pathLst>
          </a:custGeom>
          <a:noFill/>
          <a:ln w="28575">
            <a:solidFill>
              <a:srgbClr val="FFC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362D130-511C-CDCB-E265-47C9DB985CCC}"/>
              </a:ext>
            </a:extLst>
          </p:cNvPr>
          <p:cNvSpPr/>
          <p:nvPr/>
        </p:nvSpPr>
        <p:spPr>
          <a:xfrm>
            <a:off x="2525959" y="1288620"/>
            <a:ext cx="697635" cy="5315891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46179"/>
                      <a:gd name="connsiteY0" fmla="*/ 124366 h 5261371"/>
                      <a:gd name="connsiteX1" fmla="*/ 124366 w 746179"/>
                      <a:gd name="connsiteY1" fmla="*/ 0 h 5261371"/>
                      <a:gd name="connsiteX2" fmla="*/ 621813 w 746179"/>
                      <a:gd name="connsiteY2" fmla="*/ 0 h 5261371"/>
                      <a:gd name="connsiteX3" fmla="*/ 746179 w 746179"/>
                      <a:gd name="connsiteY3" fmla="*/ 124366 h 5261371"/>
                      <a:gd name="connsiteX4" fmla="*/ 746179 w 746179"/>
                      <a:gd name="connsiteY4" fmla="*/ 750946 h 5261371"/>
                      <a:gd name="connsiteX5" fmla="*/ 746179 w 746179"/>
                      <a:gd name="connsiteY5" fmla="*/ 1327399 h 5261371"/>
                      <a:gd name="connsiteX6" fmla="*/ 746179 w 746179"/>
                      <a:gd name="connsiteY6" fmla="*/ 2054232 h 5261371"/>
                      <a:gd name="connsiteX7" fmla="*/ 746179 w 746179"/>
                      <a:gd name="connsiteY7" fmla="*/ 2580559 h 5261371"/>
                      <a:gd name="connsiteX8" fmla="*/ 746179 w 746179"/>
                      <a:gd name="connsiteY8" fmla="*/ 3307392 h 5261371"/>
                      <a:gd name="connsiteX9" fmla="*/ 746179 w 746179"/>
                      <a:gd name="connsiteY9" fmla="*/ 3783592 h 5261371"/>
                      <a:gd name="connsiteX10" fmla="*/ 746179 w 746179"/>
                      <a:gd name="connsiteY10" fmla="*/ 4410172 h 5261371"/>
                      <a:gd name="connsiteX11" fmla="*/ 746179 w 746179"/>
                      <a:gd name="connsiteY11" fmla="*/ 5137005 h 5261371"/>
                      <a:gd name="connsiteX12" fmla="*/ 621813 w 746179"/>
                      <a:gd name="connsiteY12" fmla="*/ 5261371 h 5261371"/>
                      <a:gd name="connsiteX13" fmla="*/ 124366 w 746179"/>
                      <a:gd name="connsiteY13" fmla="*/ 5261371 h 5261371"/>
                      <a:gd name="connsiteX14" fmla="*/ 0 w 746179"/>
                      <a:gd name="connsiteY14" fmla="*/ 5137005 h 5261371"/>
                      <a:gd name="connsiteX15" fmla="*/ 0 w 746179"/>
                      <a:gd name="connsiteY15" fmla="*/ 4460299 h 5261371"/>
                      <a:gd name="connsiteX16" fmla="*/ 0 w 746179"/>
                      <a:gd name="connsiteY16" fmla="*/ 3833719 h 5261371"/>
                      <a:gd name="connsiteX17" fmla="*/ 0 w 746179"/>
                      <a:gd name="connsiteY17" fmla="*/ 3357518 h 5261371"/>
                      <a:gd name="connsiteX18" fmla="*/ 0 w 746179"/>
                      <a:gd name="connsiteY18" fmla="*/ 2831191 h 5261371"/>
                      <a:gd name="connsiteX19" fmla="*/ 0 w 746179"/>
                      <a:gd name="connsiteY19" fmla="*/ 2104358 h 5261371"/>
                      <a:gd name="connsiteX20" fmla="*/ 0 w 746179"/>
                      <a:gd name="connsiteY20" fmla="*/ 1477779 h 5261371"/>
                      <a:gd name="connsiteX21" fmla="*/ 0 w 746179"/>
                      <a:gd name="connsiteY21" fmla="*/ 951451 h 5261371"/>
                      <a:gd name="connsiteX22" fmla="*/ 0 w 746179"/>
                      <a:gd name="connsiteY22" fmla="*/ 124366 h 52613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746179" h="5261371" extrusionOk="0">
                        <a:moveTo>
                          <a:pt x="0" y="124366"/>
                        </a:moveTo>
                        <a:cubicBezTo>
                          <a:pt x="-9799" y="49637"/>
                          <a:pt x="53594" y="783"/>
                          <a:pt x="124366" y="0"/>
                        </a:cubicBezTo>
                        <a:cubicBezTo>
                          <a:pt x="271802" y="15949"/>
                          <a:pt x="383036" y="20636"/>
                          <a:pt x="621813" y="0"/>
                        </a:cubicBezTo>
                        <a:cubicBezTo>
                          <a:pt x="678940" y="-8791"/>
                          <a:pt x="742166" y="63917"/>
                          <a:pt x="746179" y="124366"/>
                        </a:cubicBezTo>
                        <a:cubicBezTo>
                          <a:pt x="725388" y="256022"/>
                          <a:pt x="734699" y="583099"/>
                          <a:pt x="746179" y="750946"/>
                        </a:cubicBezTo>
                        <a:cubicBezTo>
                          <a:pt x="757659" y="918793"/>
                          <a:pt x="771089" y="1118520"/>
                          <a:pt x="746179" y="1327399"/>
                        </a:cubicBezTo>
                        <a:cubicBezTo>
                          <a:pt x="721269" y="1536278"/>
                          <a:pt x="736470" y="1745983"/>
                          <a:pt x="746179" y="2054232"/>
                        </a:cubicBezTo>
                        <a:cubicBezTo>
                          <a:pt x="755888" y="2362481"/>
                          <a:pt x="730964" y="2331439"/>
                          <a:pt x="746179" y="2580559"/>
                        </a:cubicBezTo>
                        <a:cubicBezTo>
                          <a:pt x="761394" y="2829679"/>
                          <a:pt x="748647" y="3120041"/>
                          <a:pt x="746179" y="3307392"/>
                        </a:cubicBezTo>
                        <a:cubicBezTo>
                          <a:pt x="743711" y="3494743"/>
                          <a:pt x="738202" y="3552863"/>
                          <a:pt x="746179" y="3783592"/>
                        </a:cubicBezTo>
                        <a:cubicBezTo>
                          <a:pt x="754156" y="4014321"/>
                          <a:pt x="746378" y="4133656"/>
                          <a:pt x="746179" y="4410172"/>
                        </a:cubicBezTo>
                        <a:cubicBezTo>
                          <a:pt x="745980" y="4686688"/>
                          <a:pt x="777045" y="4792966"/>
                          <a:pt x="746179" y="5137005"/>
                        </a:cubicBezTo>
                        <a:cubicBezTo>
                          <a:pt x="755083" y="5196891"/>
                          <a:pt x="693616" y="5259361"/>
                          <a:pt x="621813" y="5261371"/>
                        </a:cubicBezTo>
                        <a:cubicBezTo>
                          <a:pt x="429916" y="5284292"/>
                          <a:pt x="230431" y="5276601"/>
                          <a:pt x="124366" y="5261371"/>
                        </a:cubicBezTo>
                        <a:cubicBezTo>
                          <a:pt x="50722" y="5262185"/>
                          <a:pt x="-12167" y="5197295"/>
                          <a:pt x="0" y="5137005"/>
                        </a:cubicBezTo>
                        <a:cubicBezTo>
                          <a:pt x="32658" y="4950442"/>
                          <a:pt x="20812" y="4708925"/>
                          <a:pt x="0" y="4460299"/>
                        </a:cubicBezTo>
                        <a:cubicBezTo>
                          <a:pt x="-20812" y="4211673"/>
                          <a:pt x="-6093" y="3970677"/>
                          <a:pt x="0" y="3833719"/>
                        </a:cubicBezTo>
                        <a:cubicBezTo>
                          <a:pt x="6093" y="3696761"/>
                          <a:pt x="540" y="3511362"/>
                          <a:pt x="0" y="3357518"/>
                        </a:cubicBezTo>
                        <a:cubicBezTo>
                          <a:pt x="-540" y="3203674"/>
                          <a:pt x="9439" y="3052705"/>
                          <a:pt x="0" y="2831191"/>
                        </a:cubicBezTo>
                        <a:cubicBezTo>
                          <a:pt x="-9439" y="2609677"/>
                          <a:pt x="-33413" y="2408892"/>
                          <a:pt x="0" y="2104358"/>
                        </a:cubicBezTo>
                        <a:cubicBezTo>
                          <a:pt x="33413" y="1799824"/>
                          <a:pt x="2272" y="1744496"/>
                          <a:pt x="0" y="1477779"/>
                        </a:cubicBezTo>
                        <a:cubicBezTo>
                          <a:pt x="-2272" y="1211062"/>
                          <a:pt x="-18948" y="1212637"/>
                          <a:pt x="0" y="951451"/>
                        </a:cubicBezTo>
                        <a:cubicBezTo>
                          <a:pt x="18948" y="690265"/>
                          <a:pt x="5595" y="337753"/>
                          <a:pt x="0" y="124366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0CF39CF-9F56-AF1E-0A2A-D1681E2B68CE}"/>
              </a:ext>
            </a:extLst>
          </p:cNvPr>
          <p:cNvSpPr/>
          <p:nvPr/>
        </p:nvSpPr>
        <p:spPr>
          <a:xfrm>
            <a:off x="3268167" y="1271020"/>
            <a:ext cx="697635" cy="5315891"/>
          </a:xfrm>
          <a:custGeom>
            <a:avLst/>
            <a:gdLst>
              <a:gd name="connsiteX0" fmla="*/ 0 w 697635"/>
              <a:gd name="connsiteY0" fmla="*/ 116275 h 5315891"/>
              <a:gd name="connsiteX1" fmla="*/ 116275 w 697635"/>
              <a:gd name="connsiteY1" fmla="*/ 0 h 5315891"/>
              <a:gd name="connsiteX2" fmla="*/ 581360 w 697635"/>
              <a:gd name="connsiteY2" fmla="*/ 0 h 5315891"/>
              <a:gd name="connsiteX3" fmla="*/ 697635 w 697635"/>
              <a:gd name="connsiteY3" fmla="*/ 116275 h 5315891"/>
              <a:gd name="connsiteX4" fmla="*/ 697635 w 697635"/>
              <a:gd name="connsiteY4" fmla="*/ 751693 h 5315891"/>
              <a:gd name="connsiteX5" fmla="*/ 697635 w 697635"/>
              <a:gd name="connsiteY5" fmla="*/ 1336277 h 5315891"/>
              <a:gd name="connsiteX6" fmla="*/ 697635 w 697635"/>
              <a:gd name="connsiteY6" fmla="*/ 2073361 h 5315891"/>
              <a:gd name="connsiteX7" fmla="*/ 697635 w 697635"/>
              <a:gd name="connsiteY7" fmla="*/ 2607112 h 5315891"/>
              <a:gd name="connsiteX8" fmla="*/ 697635 w 697635"/>
              <a:gd name="connsiteY8" fmla="*/ 3344197 h 5315891"/>
              <a:gd name="connsiteX9" fmla="*/ 697635 w 697635"/>
              <a:gd name="connsiteY9" fmla="*/ 3827114 h 5315891"/>
              <a:gd name="connsiteX10" fmla="*/ 697635 w 697635"/>
              <a:gd name="connsiteY10" fmla="*/ 4462532 h 5315891"/>
              <a:gd name="connsiteX11" fmla="*/ 697635 w 697635"/>
              <a:gd name="connsiteY11" fmla="*/ 5199616 h 5315891"/>
              <a:gd name="connsiteX12" fmla="*/ 581360 w 697635"/>
              <a:gd name="connsiteY12" fmla="*/ 5315891 h 5315891"/>
              <a:gd name="connsiteX13" fmla="*/ 116275 w 697635"/>
              <a:gd name="connsiteY13" fmla="*/ 5315891 h 5315891"/>
              <a:gd name="connsiteX14" fmla="*/ 0 w 697635"/>
              <a:gd name="connsiteY14" fmla="*/ 5199616 h 5315891"/>
              <a:gd name="connsiteX15" fmla="*/ 0 w 697635"/>
              <a:gd name="connsiteY15" fmla="*/ 4513365 h 5315891"/>
              <a:gd name="connsiteX16" fmla="*/ 0 w 697635"/>
              <a:gd name="connsiteY16" fmla="*/ 3877947 h 5315891"/>
              <a:gd name="connsiteX17" fmla="*/ 0 w 697635"/>
              <a:gd name="connsiteY17" fmla="*/ 3395030 h 5315891"/>
              <a:gd name="connsiteX18" fmla="*/ 0 w 697635"/>
              <a:gd name="connsiteY18" fmla="*/ 2861279 h 5315891"/>
              <a:gd name="connsiteX19" fmla="*/ 0 w 697635"/>
              <a:gd name="connsiteY19" fmla="*/ 2124195 h 5315891"/>
              <a:gd name="connsiteX20" fmla="*/ 0 w 697635"/>
              <a:gd name="connsiteY20" fmla="*/ 1488777 h 5315891"/>
              <a:gd name="connsiteX21" fmla="*/ 0 w 697635"/>
              <a:gd name="connsiteY21" fmla="*/ 955026 h 5315891"/>
              <a:gd name="connsiteX22" fmla="*/ 0 w 697635"/>
              <a:gd name="connsiteY22" fmla="*/ 116275 h 5315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97635" h="5315891" extrusionOk="0">
                <a:moveTo>
                  <a:pt x="0" y="116275"/>
                </a:moveTo>
                <a:cubicBezTo>
                  <a:pt x="-6460" y="48073"/>
                  <a:pt x="48563" y="1312"/>
                  <a:pt x="116275" y="0"/>
                </a:cubicBezTo>
                <a:cubicBezTo>
                  <a:pt x="255239" y="-14207"/>
                  <a:pt x="355925" y="7660"/>
                  <a:pt x="581360" y="0"/>
                </a:cubicBezTo>
                <a:cubicBezTo>
                  <a:pt x="635483" y="-7677"/>
                  <a:pt x="691031" y="65612"/>
                  <a:pt x="697635" y="116275"/>
                </a:cubicBezTo>
                <a:cubicBezTo>
                  <a:pt x="722779" y="386913"/>
                  <a:pt x="713323" y="562764"/>
                  <a:pt x="697635" y="751693"/>
                </a:cubicBezTo>
                <a:cubicBezTo>
                  <a:pt x="681947" y="940622"/>
                  <a:pt x="719120" y="1044269"/>
                  <a:pt x="697635" y="1336277"/>
                </a:cubicBezTo>
                <a:cubicBezTo>
                  <a:pt x="676150" y="1628285"/>
                  <a:pt x="702232" y="1789816"/>
                  <a:pt x="697635" y="2073361"/>
                </a:cubicBezTo>
                <a:cubicBezTo>
                  <a:pt x="693038" y="2356906"/>
                  <a:pt x="697597" y="2469166"/>
                  <a:pt x="697635" y="2607112"/>
                </a:cubicBezTo>
                <a:cubicBezTo>
                  <a:pt x="697673" y="2745058"/>
                  <a:pt x="670391" y="3039908"/>
                  <a:pt x="697635" y="3344197"/>
                </a:cubicBezTo>
                <a:cubicBezTo>
                  <a:pt x="724879" y="3648486"/>
                  <a:pt x="678043" y="3648089"/>
                  <a:pt x="697635" y="3827114"/>
                </a:cubicBezTo>
                <a:cubicBezTo>
                  <a:pt x="717227" y="4006139"/>
                  <a:pt x="689652" y="4203532"/>
                  <a:pt x="697635" y="4462532"/>
                </a:cubicBezTo>
                <a:cubicBezTo>
                  <a:pt x="705618" y="4721532"/>
                  <a:pt x="691985" y="4861344"/>
                  <a:pt x="697635" y="5199616"/>
                </a:cubicBezTo>
                <a:cubicBezTo>
                  <a:pt x="702723" y="5258805"/>
                  <a:pt x="648110" y="5314258"/>
                  <a:pt x="581360" y="5315891"/>
                </a:cubicBezTo>
                <a:cubicBezTo>
                  <a:pt x="385977" y="5302436"/>
                  <a:pt x="343004" y="5329985"/>
                  <a:pt x="116275" y="5315891"/>
                </a:cubicBezTo>
                <a:cubicBezTo>
                  <a:pt x="49614" y="5316292"/>
                  <a:pt x="-12159" y="5255444"/>
                  <a:pt x="0" y="5199616"/>
                </a:cubicBezTo>
                <a:cubicBezTo>
                  <a:pt x="3756" y="4981282"/>
                  <a:pt x="-1630" y="4701946"/>
                  <a:pt x="0" y="4513365"/>
                </a:cubicBezTo>
                <a:cubicBezTo>
                  <a:pt x="1630" y="4324784"/>
                  <a:pt x="-27867" y="4168008"/>
                  <a:pt x="0" y="3877947"/>
                </a:cubicBezTo>
                <a:cubicBezTo>
                  <a:pt x="27867" y="3587886"/>
                  <a:pt x="-1927" y="3589385"/>
                  <a:pt x="0" y="3395030"/>
                </a:cubicBezTo>
                <a:cubicBezTo>
                  <a:pt x="1927" y="3200675"/>
                  <a:pt x="-11184" y="3106139"/>
                  <a:pt x="0" y="2861279"/>
                </a:cubicBezTo>
                <a:cubicBezTo>
                  <a:pt x="11184" y="2616419"/>
                  <a:pt x="-25650" y="2342071"/>
                  <a:pt x="0" y="2124195"/>
                </a:cubicBezTo>
                <a:cubicBezTo>
                  <a:pt x="25650" y="1906319"/>
                  <a:pt x="-207" y="1651218"/>
                  <a:pt x="0" y="1488777"/>
                </a:cubicBezTo>
                <a:cubicBezTo>
                  <a:pt x="207" y="1326336"/>
                  <a:pt x="-1482" y="1084980"/>
                  <a:pt x="0" y="955026"/>
                </a:cubicBezTo>
                <a:cubicBezTo>
                  <a:pt x="1482" y="825072"/>
                  <a:pt x="-18820" y="295307"/>
                  <a:pt x="0" y="116275"/>
                </a:cubicBezTo>
                <a:close/>
              </a:path>
            </a:pathLst>
          </a:custGeom>
          <a:noFill/>
          <a:ln w="28575">
            <a:solidFill>
              <a:srgbClr val="FFC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AEDB439-58D9-CDBA-E9A9-1E4158EE4ECE}"/>
              </a:ext>
            </a:extLst>
          </p:cNvPr>
          <p:cNvSpPr/>
          <p:nvPr/>
        </p:nvSpPr>
        <p:spPr>
          <a:xfrm>
            <a:off x="4042196" y="1288620"/>
            <a:ext cx="697635" cy="5315891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46179"/>
                      <a:gd name="connsiteY0" fmla="*/ 124366 h 5261371"/>
                      <a:gd name="connsiteX1" fmla="*/ 124366 w 746179"/>
                      <a:gd name="connsiteY1" fmla="*/ 0 h 5261371"/>
                      <a:gd name="connsiteX2" fmla="*/ 621813 w 746179"/>
                      <a:gd name="connsiteY2" fmla="*/ 0 h 5261371"/>
                      <a:gd name="connsiteX3" fmla="*/ 746179 w 746179"/>
                      <a:gd name="connsiteY3" fmla="*/ 124366 h 5261371"/>
                      <a:gd name="connsiteX4" fmla="*/ 746179 w 746179"/>
                      <a:gd name="connsiteY4" fmla="*/ 750946 h 5261371"/>
                      <a:gd name="connsiteX5" fmla="*/ 746179 w 746179"/>
                      <a:gd name="connsiteY5" fmla="*/ 1327399 h 5261371"/>
                      <a:gd name="connsiteX6" fmla="*/ 746179 w 746179"/>
                      <a:gd name="connsiteY6" fmla="*/ 2054232 h 5261371"/>
                      <a:gd name="connsiteX7" fmla="*/ 746179 w 746179"/>
                      <a:gd name="connsiteY7" fmla="*/ 2580559 h 5261371"/>
                      <a:gd name="connsiteX8" fmla="*/ 746179 w 746179"/>
                      <a:gd name="connsiteY8" fmla="*/ 3307392 h 5261371"/>
                      <a:gd name="connsiteX9" fmla="*/ 746179 w 746179"/>
                      <a:gd name="connsiteY9" fmla="*/ 3783592 h 5261371"/>
                      <a:gd name="connsiteX10" fmla="*/ 746179 w 746179"/>
                      <a:gd name="connsiteY10" fmla="*/ 4410172 h 5261371"/>
                      <a:gd name="connsiteX11" fmla="*/ 746179 w 746179"/>
                      <a:gd name="connsiteY11" fmla="*/ 5137005 h 5261371"/>
                      <a:gd name="connsiteX12" fmla="*/ 621813 w 746179"/>
                      <a:gd name="connsiteY12" fmla="*/ 5261371 h 5261371"/>
                      <a:gd name="connsiteX13" fmla="*/ 124366 w 746179"/>
                      <a:gd name="connsiteY13" fmla="*/ 5261371 h 5261371"/>
                      <a:gd name="connsiteX14" fmla="*/ 0 w 746179"/>
                      <a:gd name="connsiteY14" fmla="*/ 5137005 h 5261371"/>
                      <a:gd name="connsiteX15" fmla="*/ 0 w 746179"/>
                      <a:gd name="connsiteY15" fmla="*/ 4460299 h 5261371"/>
                      <a:gd name="connsiteX16" fmla="*/ 0 w 746179"/>
                      <a:gd name="connsiteY16" fmla="*/ 3833719 h 5261371"/>
                      <a:gd name="connsiteX17" fmla="*/ 0 w 746179"/>
                      <a:gd name="connsiteY17" fmla="*/ 3357518 h 5261371"/>
                      <a:gd name="connsiteX18" fmla="*/ 0 w 746179"/>
                      <a:gd name="connsiteY18" fmla="*/ 2831191 h 5261371"/>
                      <a:gd name="connsiteX19" fmla="*/ 0 w 746179"/>
                      <a:gd name="connsiteY19" fmla="*/ 2104358 h 5261371"/>
                      <a:gd name="connsiteX20" fmla="*/ 0 w 746179"/>
                      <a:gd name="connsiteY20" fmla="*/ 1477779 h 5261371"/>
                      <a:gd name="connsiteX21" fmla="*/ 0 w 746179"/>
                      <a:gd name="connsiteY21" fmla="*/ 951451 h 5261371"/>
                      <a:gd name="connsiteX22" fmla="*/ 0 w 746179"/>
                      <a:gd name="connsiteY22" fmla="*/ 124366 h 52613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746179" h="5261371" extrusionOk="0">
                        <a:moveTo>
                          <a:pt x="0" y="124366"/>
                        </a:moveTo>
                        <a:cubicBezTo>
                          <a:pt x="-9799" y="49637"/>
                          <a:pt x="53594" y="783"/>
                          <a:pt x="124366" y="0"/>
                        </a:cubicBezTo>
                        <a:cubicBezTo>
                          <a:pt x="271802" y="15949"/>
                          <a:pt x="383036" y="20636"/>
                          <a:pt x="621813" y="0"/>
                        </a:cubicBezTo>
                        <a:cubicBezTo>
                          <a:pt x="678940" y="-8791"/>
                          <a:pt x="742166" y="63917"/>
                          <a:pt x="746179" y="124366"/>
                        </a:cubicBezTo>
                        <a:cubicBezTo>
                          <a:pt x="725388" y="256022"/>
                          <a:pt x="734699" y="583099"/>
                          <a:pt x="746179" y="750946"/>
                        </a:cubicBezTo>
                        <a:cubicBezTo>
                          <a:pt x="757659" y="918793"/>
                          <a:pt x="771089" y="1118520"/>
                          <a:pt x="746179" y="1327399"/>
                        </a:cubicBezTo>
                        <a:cubicBezTo>
                          <a:pt x="721269" y="1536278"/>
                          <a:pt x="736470" y="1745983"/>
                          <a:pt x="746179" y="2054232"/>
                        </a:cubicBezTo>
                        <a:cubicBezTo>
                          <a:pt x="755888" y="2362481"/>
                          <a:pt x="730964" y="2331439"/>
                          <a:pt x="746179" y="2580559"/>
                        </a:cubicBezTo>
                        <a:cubicBezTo>
                          <a:pt x="761394" y="2829679"/>
                          <a:pt x="748647" y="3120041"/>
                          <a:pt x="746179" y="3307392"/>
                        </a:cubicBezTo>
                        <a:cubicBezTo>
                          <a:pt x="743711" y="3494743"/>
                          <a:pt x="738202" y="3552863"/>
                          <a:pt x="746179" y="3783592"/>
                        </a:cubicBezTo>
                        <a:cubicBezTo>
                          <a:pt x="754156" y="4014321"/>
                          <a:pt x="746378" y="4133656"/>
                          <a:pt x="746179" y="4410172"/>
                        </a:cubicBezTo>
                        <a:cubicBezTo>
                          <a:pt x="745980" y="4686688"/>
                          <a:pt x="777045" y="4792966"/>
                          <a:pt x="746179" y="5137005"/>
                        </a:cubicBezTo>
                        <a:cubicBezTo>
                          <a:pt x="755083" y="5196891"/>
                          <a:pt x="693616" y="5259361"/>
                          <a:pt x="621813" y="5261371"/>
                        </a:cubicBezTo>
                        <a:cubicBezTo>
                          <a:pt x="429916" y="5284292"/>
                          <a:pt x="230431" y="5276601"/>
                          <a:pt x="124366" y="5261371"/>
                        </a:cubicBezTo>
                        <a:cubicBezTo>
                          <a:pt x="50722" y="5262185"/>
                          <a:pt x="-12167" y="5197295"/>
                          <a:pt x="0" y="5137005"/>
                        </a:cubicBezTo>
                        <a:cubicBezTo>
                          <a:pt x="32658" y="4950442"/>
                          <a:pt x="20812" y="4708925"/>
                          <a:pt x="0" y="4460299"/>
                        </a:cubicBezTo>
                        <a:cubicBezTo>
                          <a:pt x="-20812" y="4211673"/>
                          <a:pt x="-6093" y="3970677"/>
                          <a:pt x="0" y="3833719"/>
                        </a:cubicBezTo>
                        <a:cubicBezTo>
                          <a:pt x="6093" y="3696761"/>
                          <a:pt x="540" y="3511362"/>
                          <a:pt x="0" y="3357518"/>
                        </a:cubicBezTo>
                        <a:cubicBezTo>
                          <a:pt x="-540" y="3203674"/>
                          <a:pt x="9439" y="3052705"/>
                          <a:pt x="0" y="2831191"/>
                        </a:cubicBezTo>
                        <a:cubicBezTo>
                          <a:pt x="-9439" y="2609677"/>
                          <a:pt x="-33413" y="2408892"/>
                          <a:pt x="0" y="2104358"/>
                        </a:cubicBezTo>
                        <a:cubicBezTo>
                          <a:pt x="33413" y="1799824"/>
                          <a:pt x="2272" y="1744496"/>
                          <a:pt x="0" y="1477779"/>
                        </a:cubicBezTo>
                        <a:cubicBezTo>
                          <a:pt x="-2272" y="1211062"/>
                          <a:pt x="-18948" y="1212637"/>
                          <a:pt x="0" y="951451"/>
                        </a:cubicBezTo>
                        <a:cubicBezTo>
                          <a:pt x="18948" y="690265"/>
                          <a:pt x="5595" y="337753"/>
                          <a:pt x="0" y="124366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AA97AF0-0997-37B6-535E-A2B9B6A03FD5}"/>
              </a:ext>
            </a:extLst>
          </p:cNvPr>
          <p:cNvSpPr/>
          <p:nvPr/>
        </p:nvSpPr>
        <p:spPr>
          <a:xfrm>
            <a:off x="4758540" y="1253420"/>
            <a:ext cx="697635" cy="5315891"/>
          </a:xfrm>
          <a:custGeom>
            <a:avLst/>
            <a:gdLst>
              <a:gd name="connsiteX0" fmla="*/ 0 w 697635"/>
              <a:gd name="connsiteY0" fmla="*/ 116275 h 5315891"/>
              <a:gd name="connsiteX1" fmla="*/ 116275 w 697635"/>
              <a:gd name="connsiteY1" fmla="*/ 0 h 5315891"/>
              <a:gd name="connsiteX2" fmla="*/ 581360 w 697635"/>
              <a:gd name="connsiteY2" fmla="*/ 0 h 5315891"/>
              <a:gd name="connsiteX3" fmla="*/ 697635 w 697635"/>
              <a:gd name="connsiteY3" fmla="*/ 116275 h 5315891"/>
              <a:gd name="connsiteX4" fmla="*/ 697635 w 697635"/>
              <a:gd name="connsiteY4" fmla="*/ 751693 h 5315891"/>
              <a:gd name="connsiteX5" fmla="*/ 697635 w 697635"/>
              <a:gd name="connsiteY5" fmla="*/ 1336277 h 5315891"/>
              <a:gd name="connsiteX6" fmla="*/ 697635 w 697635"/>
              <a:gd name="connsiteY6" fmla="*/ 2073361 h 5315891"/>
              <a:gd name="connsiteX7" fmla="*/ 697635 w 697635"/>
              <a:gd name="connsiteY7" fmla="*/ 2607112 h 5315891"/>
              <a:gd name="connsiteX8" fmla="*/ 697635 w 697635"/>
              <a:gd name="connsiteY8" fmla="*/ 3344197 h 5315891"/>
              <a:gd name="connsiteX9" fmla="*/ 697635 w 697635"/>
              <a:gd name="connsiteY9" fmla="*/ 3827114 h 5315891"/>
              <a:gd name="connsiteX10" fmla="*/ 697635 w 697635"/>
              <a:gd name="connsiteY10" fmla="*/ 4462532 h 5315891"/>
              <a:gd name="connsiteX11" fmla="*/ 697635 w 697635"/>
              <a:gd name="connsiteY11" fmla="*/ 5199616 h 5315891"/>
              <a:gd name="connsiteX12" fmla="*/ 581360 w 697635"/>
              <a:gd name="connsiteY12" fmla="*/ 5315891 h 5315891"/>
              <a:gd name="connsiteX13" fmla="*/ 116275 w 697635"/>
              <a:gd name="connsiteY13" fmla="*/ 5315891 h 5315891"/>
              <a:gd name="connsiteX14" fmla="*/ 0 w 697635"/>
              <a:gd name="connsiteY14" fmla="*/ 5199616 h 5315891"/>
              <a:gd name="connsiteX15" fmla="*/ 0 w 697635"/>
              <a:gd name="connsiteY15" fmla="*/ 4513365 h 5315891"/>
              <a:gd name="connsiteX16" fmla="*/ 0 w 697635"/>
              <a:gd name="connsiteY16" fmla="*/ 3877947 h 5315891"/>
              <a:gd name="connsiteX17" fmla="*/ 0 w 697635"/>
              <a:gd name="connsiteY17" fmla="*/ 3395030 h 5315891"/>
              <a:gd name="connsiteX18" fmla="*/ 0 w 697635"/>
              <a:gd name="connsiteY18" fmla="*/ 2861279 h 5315891"/>
              <a:gd name="connsiteX19" fmla="*/ 0 w 697635"/>
              <a:gd name="connsiteY19" fmla="*/ 2124195 h 5315891"/>
              <a:gd name="connsiteX20" fmla="*/ 0 w 697635"/>
              <a:gd name="connsiteY20" fmla="*/ 1488777 h 5315891"/>
              <a:gd name="connsiteX21" fmla="*/ 0 w 697635"/>
              <a:gd name="connsiteY21" fmla="*/ 955026 h 5315891"/>
              <a:gd name="connsiteX22" fmla="*/ 0 w 697635"/>
              <a:gd name="connsiteY22" fmla="*/ 116275 h 5315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97635" h="5315891" extrusionOk="0">
                <a:moveTo>
                  <a:pt x="0" y="116275"/>
                </a:moveTo>
                <a:cubicBezTo>
                  <a:pt x="-6460" y="48073"/>
                  <a:pt x="48563" y="1312"/>
                  <a:pt x="116275" y="0"/>
                </a:cubicBezTo>
                <a:cubicBezTo>
                  <a:pt x="255239" y="-14207"/>
                  <a:pt x="355925" y="7660"/>
                  <a:pt x="581360" y="0"/>
                </a:cubicBezTo>
                <a:cubicBezTo>
                  <a:pt x="635483" y="-7677"/>
                  <a:pt x="691031" y="65612"/>
                  <a:pt x="697635" y="116275"/>
                </a:cubicBezTo>
                <a:cubicBezTo>
                  <a:pt x="722779" y="386913"/>
                  <a:pt x="713323" y="562764"/>
                  <a:pt x="697635" y="751693"/>
                </a:cubicBezTo>
                <a:cubicBezTo>
                  <a:pt x="681947" y="940622"/>
                  <a:pt x="719120" y="1044269"/>
                  <a:pt x="697635" y="1336277"/>
                </a:cubicBezTo>
                <a:cubicBezTo>
                  <a:pt x="676150" y="1628285"/>
                  <a:pt x="702232" y="1789816"/>
                  <a:pt x="697635" y="2073361"/>
                </a:cubicBezTo>
                <a:cubicBezTo>
                  <a:pt x="693038" y="2356906"/>
                  <a:pt x="697597" y="2469166"/>
                  <a:pt x="697635" y="2607112"/>
                </a:cubicBezTo>
                <a:cubicBezTo>
                  <a:pt x="697673" y="2745058"/>
                  <a:pt x="670391" y="3039908"/>
                  <a:pt x="697635" y="3344197"/>
                </a:cubicBezTo>
                <a:cubicBezTo>
                  <a:pt x="724879" y="3648486"/>
                  <a:pt x="678043" y="3648089"/>
                  <a:pt x="697635" y="3827114"/>
                </a:cubicBezTo>
                <a:cubicBezTo>
                  <a:pt x="717227" y="4006139"/>
                  <a:pt x="689652" y="4203532"/>
                  <a:pt x="697635" y="4462532"/>
                </a:cubicBezTo>
                <a:cubicBezTo>
                  <a:pt x="705618" y="4721532"/>
                  <a:pt x="691985" y="4861344"/>
                  <a:pt x="697635" y="5199616"/>
                </a:cubicBezTo>
                <a:cubicBezTo>
                  <a:pt x="702723" y="5258805"/>
                  <a:pt x="648110" y="5314258"/>
                  <a:pt x="581360" y="5315891"/>
                </a:cubicBezTo>
                <a:cubicBezTo>
                  <a:pt x="385977" y="5302436"/>
                  <a:pt x="343004" y="5329985"/>
                  <a:pt x="116275" y="5315891"/>
                </a:cubicBezTo>
                <a:cubicBezTo>
                  <a:pt x="49614" y="5316292"/>
                  <a:pt x="-12159" y="5255444"/>
                  <a:pt x="0" y="5199616"/>
                </a:cubicBezTo>
                <a:cubicBezTo>
                  <a:pt x="3756" y="4981282"/>
                  <a:pt x="-1630" y="4701946"/>
                  <a:pt x="0" y="4513365"/>
                </a:cubicBezTo>
                <a:cubicBezTo>
                  <a:pt x="1630" y="4324784"/>
                  <a:pt x="-27867" y="4168008"/>
                  <a:pt x="0" y="3877947"/>
                </a:cubicBezTo>
                <a:cubicBezTo>
                  <a:pt x="27867" y="3587886"/>
                  <a:pt x="-1927" y="3589385"/>
                  <a:pt x="0" y="3395030"/>
                </a:cubicBezTo>
                <a:cubicBezTo>
                  <a:pt x="1927" y="3200675"/>
                  <a:pt x="-11184" y="3106139"/>
                  <a:pt x="0" y="2861279"/>
                </a:cubicBezTo>
                <a:cubicBezTo>
                  <a:pt x="11184" y="2616419"/>
                  <a:pt x="-25650" y="2342071"/>
                  <a:pt x="0" y="2124195"/>
                </a:cubicBezTo>
                <a:cubicBezTo>
                  <a:pt x="25650" y="1906319"/>
                  <a:pt x="-207" y="1651218"/>
                  <a:pt x="0" y="1488777"/>
                </a:cubicBezTo>
                <a:cubicBezTo>
                  <a:pt x="207" y="1326336"/>
                  <a:pt x="-1482" y="1084980"/>
                  <a:pt x="0" y="955026"/>
                </a:cubicBezTo>
                <a:cubicBezTo>
                  <a:pt x="1482" y="825072"/>
                  <a:pt x="-18820" y="295307"/>
                  <a:pt x="0" y="116275"/>
                </a:cubicBezTo>
                <a:close/>
              </a:path>
            </a:pathLst>
          </a:custGeom>
          <a:noFill/>
          <a:ln w="28575">
            <a:solidFill>
              <a:srgbClr val="FFC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ECF3485-2EFC-3962-10B6-CCA304AF4BD0}"/>
              </a:ext>
            </a:extLst>
          </p:cNvPr>
          <p:cNvSpPr/>
          <p:nvPr/>
        </p:nvSpPr>
        <p:spPr>
          <a:xfrm>
            <a:off x="5532569" y="1271020"/>
            <a:ext cx="697635" cy="5315891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46179"/>
                      <a:gd name="connsiteY0" fmla="*/ 124366 h 5261371"/>
                      <a:gd name="connsiteX1" fmla="*/ 124366 w 746179"/>
                      <a:gd name="connsiteY1" fmla="*/ 0 h 5261371"/>
                      <a:gd name="connsiteX2" fmla="*/ 621813 w 746179"/>
                      <a:gd name="connsiteY2" fmla="*/ 0 h 5261371"/>
                      <a:gd name="connsiteX3" fmla="*/ 746179 w 746179"/>
                      <a:gd name="connsiteY3" fmla="*/ 124366 h 5261371"/>
                      <a:gd name="connsiteX4" fmla="*/ 746179 w 746179"/>
                      <a:gd name="connsiteY4" fmla="*/ 750946 h 5261371"/>
                      <a:gd name="connsiteX5" fmla="*/ 746179 w 746179"/>
                      <a:gd name="connsiteY5" fmla="*/ 1327399 h 5261371"/>
                      <a:gd name="connsiteX6" fmla="*/ 746179 w 746179"/>
                      <a:gd name="connsiteY6" fmla="*/ 2054232 h 5261371"/>
                      <a:gd name="connsiteX7" fmla="*/ 746179 w 746179"/>
                      <a:gd name="connsiteY7" fmla="*/ 2580559 h 5261371"/>
                      <a:gd name="connsiteX8" fmla="*/ 746179 w 746179"/>
                      <a:gd name="connsiteY8" fmla="*/ 3307392 h 5261371"/>
                      <a:gd name="connsiteX9" fmla="*/ 746179 w 746179"/>
                      <a:gd name="connsiteY9" fmla="*/ 3783592 h 5261371"/>
                      <a:gd name="connsiteX10" fmla="*/ 746179 w 746179"/>
                      <a:gd name="connsiteY10" fmla="*/ 4410172 h 5261371"/>
                      <a:gd name="connsiteX11" fmla="*/ 746179 w 746179"/>
                      <a:gd name="connsiteY11" fmla="*/ 5137005 h 5261371"/>
                      <a:gd name="connsiteX12" fmla="*/ 621813 w 746179"/>
                      <a:gd name="connsiteY12" fmla="*/ 5261371 h 5261371"/>
                      <a:gd name="connsiteX13" fmla="*/ 124366 w 746179"/>
                      <a:gd name="connsiteY13" fmla="*/ 5261371 h 5261371"/>
                      <a:gd name="connsiteX14" fmla="*/ 0 w 746179"/>
                      <a:gd name="connsiteY14" fmla="*/ 5137005 h 5261371"/>
                      <a:gd name="connsiteX15" fmla="*/ 0 w 746179"/>
                      <a:gd name="connsiteY15" fmla="*/ 4460299 h 5261371"/>
                      <a:gd name="connsiteX16" fmla="*/ 0 w 746179"/>
                      <a:gd name="connsiteY16" fmla="*/ 3833719 h 5261371"/>
                      <a:gd name="connsiteX17" fmla="*/ 0 w 746179"/>
                      <a:gd name="connsiteY17" fmla="*/ 3357518 h 5261371"/>
                      <a:gd name="connsiteX18" fmla="*/ 0 w 746179"/>
                      <a:gd name="connsiteY18" fmla="*/ 2831191 h 5261371"/>
                      <a:gd name="connsiteX19" fmla="*/ 0 w 746179"/>
                      <a:gd name="connsiteY19" fmla="*/ 2104358 h 5261371"/>
                      <a:gd name="connsiteX20" fmla="*/ 0 w 746179"/>
                      <a:gd name="connsiteY20" fmla="*/ 1477779 h 5261371"/>
                      <a:gd name="connsiteX21" fmla="*/ 0 w 746179"/>
                      <a:gd name="connsiteY21" fmla="*/ 951451 h 5261371"/>
                      <a:gd name="connsiteX22" fmla="*/ 0 w 746179"/>
                      <a:gd name="connsiteY22" fmla="*/ 124366 h 52613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746179" h="5261371" extrusionOk="0">
                        <a:moveTo>
                          <a:pt x="0" y="124366"/>
                        </a:moveTo>
                        <a:cubicBezTo>
                          <a:pt x="-9799" y="49637"/>
                          <a:pt x="53594" y="783"/>
                          <a:pt x="124366" y="0"/>
                        </a:cubicBezTo>
                        <a:cubicBezTo>
                          <a:pt x="271802" y="15949"/>
                          <a:pt x="383036" y="20636"/>
                          <a:pt x="621813" y="0"/>
                        </a:cubicBezTo>
                        <a:cubicBezTo>
                          <a:pt x="678940" y="-8791"/>
                          <a:pt x="742166" y="63917"/>
                          <a:pt x="746179" y="124366"/>
                        </a:cubicBezTo>
                        <a:cubicBezTo>
                          <a:pt x="725388" y="256022"/>
                          <a:pt x="734699" y="583099"/>
                          <a:pt x="746179" y="750946"/>
                        </a:cubicBezTo>
                        <a:cubicBezTo>
                          <a:pt x="757659" y="918793"/>
                          <a:pt x="771089" y="1118520"/>
                          <a:pt x="746179" y="1327399"/>
                        </a:cubicBezTo>
                        <a:cubicBezTo>
                          <a:pt x="721269" y="1536278"/>
                          <a:pt x="736470" y="1745983"/>
                          <a:pt x="746179" y="2054232"/>
                        </a:cubicBezTo>
                        <a:cubicBezTo>
                          <a:pt x="755888" y="2362481"/>
                          <a:pt x="730964" y="2331439"/>
                          <a:pt x="746179" y="2580559"/>
                        </a:cubicBezTo>
                        <a:cubicBezTo>
                          <a:pt x="761394" y="2829679"/>
                          <a:pt x="748647" y="3120041"/>
                          <a:pt x="746179" y="3307392"/>
                        </a:cubicBezTo>
                        <a:cubicBezTo>
                          <a:pt x="743711" y="3494743"/>
                          <a:pt x="738202" y="3552863"/>
                          <a:pt x="746179" y="3783592"/>
                        </a:cubicBezTo>
                        <a:cubicBezTo>
                          <a:pt x="754156" y="4014321"/>
                          <a:pt x="746378" y="4133656"/>
                          <a:pt x="746179" y="4410172"/>
                        </a:cubicBezTo>
                        <a:cubicBezTo>
                          <a:pt x="745980" y="4686688"/>
                          <a:pt x="777045" y="4792966"/>
                          <a:pt x="746179" y="5137005"/>
                        </a:cubicBezTo>
                        <a:cubicBezTo>
                          <a:pt x="755083" y="5196891"/>
                          <a:pt x="693616" y="5259361"/>
                          <a:pt x="621813" y="5261371"/>
                        </a:cubicBezTo>
                        <a:cubicBezTo>
                          <a:pt x="429916" y="5284292"/>
                          <a:pt x="230431" y="5276601"/>
                          <a:pt x="124366" y="5261371"/>
                        </a:cubicBezTo>
                        <a:cubicBezTo>
                          <a:pt x="50722" y="5262185"/>
                          <a:pt x="-12167" y="5197295"/>
                          <a:pt x="0" y="5137005"/>
                        </a:cubicBezTo>
                        <a:cubicBezTo>
                          <a:pt x="32658" y="4950442"/>
                          <a:pt x="20812" y="4708925"/>
                          <a:pt x="0" y="4460299"/>
                        </a:cubicBezTo>
                        <a:cubicBezTo>
                          <a:pt x="-20812" y="4211673"/>
                          <a:pt x="-6093" y="3970677"/>
                          <a:pt x="0" y="3833719"/>
                        </a:cubicBezTo>
                        <a:cubicBezTo>
                          <a:pt x="6093" y="3696761"/>
                          <a:pt x="540" y="3511362"/>
                          <a:pt x="0" y="3357518"/>
                        </a:cubicBezTo>
                        <a:cubicBezTo>
                          <a:pt x="-540" y="3203674"/>
                          <a:pt x="9439" y="3052705"/>
                          <a:pt x="0" y="2831191"/>
                        </a:cubicBezTo>
                        <a:cubicBezTo>
                          <a:pt x="-9439" y="2609677"/>
                          <a:pt x="-33413" y="2408892"/>
                          <a:pt x="0" y="2104358"/>
                        </a:cubicBezTo>
                        <a:cubicBezTo>
                          <a:pt x="33413" y="1799824"/>
                          <a:pt x="2272" y="1744496"/>
                          <a:pt x="0" y="1477779"/>
                        </a:cubicBezTo>
                        <a:cubicBezTo>
                          <a:pt x="-2272" y="1211062"/>
                          <a:pt x="-18948" y="1212637"/>
                          <a:pt x="0" y="951451"/>
                        </a:cubicBezTo>
                        <a:cubicBezTo>
                          <a:pt x="18948" y="690265"/>
                          <a:pt x="5595" y="337753"/>
                          <a:pt x="0" y="124366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99704AC-FC46-2B19-2587-8B67B5450EF0}"/>
              </a:ext>
            </a:extLst>
          </p:cNvPr>
          <p:cNvSpPr/>
          <p:nvPr/>
        </p:nvSpPr>
        <p:spPr>
          <a:xfrm>
            <a:off x="6271224" y="1271020"/>
            <a:ext cx="697635" cy="5315891"/>
          </a:xfrm>
          <a:custGeom>
            <a:avLst/>
            <a:gdLst>
              <a:gd name="connsiteX0" fmla="*/ 0 w 697635"/>
              <a:gd name="connsiteY0" fmla="*/ 116275 h 5315891"/>
              <a:gd name="connsiteX1" fmla="*/ 116275 w 697635"/>
              <a:gd name="connsiteY1" fmla="*/ 0 h 5315891"/>
              <a:gd name="connsiteX2" fmla="*/ 581360 w 697635"/>
              <a:gd name="connsiteY2" fmla="*/ 0 h 5315891"/>
              <a:gd name="connsiteX3" fmla="*/ 697635 w 697635"/>
              <a:gd name="connsiteY3" fmla="*/ 116275 h 5315891"/>
              <a:gd name="connsiteX4" fmla="*/ 697635 w 697635"/>
              <a:gd name="connsiteY4" fmla="*/ 751693 h 5315891"/>
              <a:gd name="connsiteX5" fmla="*/ 697635 w 697635"/>
              <a:gd name="connsiteY5" fmla="*/ 1336277 h 5315891"/>
              <a:gd name="connsiteX6" fmla="*/ 697635 w 697635"/>
              <a:gd name="connsiteY6" fmla="*/ 2073361 h 5315891"/>
              <a:gd name="connsiteX7" fmla="*/ 697635 w 697635"/>
              <a:gd name="connsiteY7" fmla="*/ 2607112 h 5315891"/>
              <a:gd name="connsiteX8" fmla="*/ 697635 w 697635"/>
              <a:gd name="connsiteY8" fmla="*/ 3344197 h 5315891"/>
              <a:gd name="connsiteX9" fmla="*/ 697635 w 697635"/>
              <a:gd name="connsiteY9" fmla="*/ 3827114 h 5315891"/>
              <a:gd name="connsiteX10" fmla="*/ 697635 w 697635"/>
              <a:gd name="connsiteY10" fmla="*/ 4462532 h 5315891"/>
              <a:gd name="connsiteX11" fmla="*/ 697635 w 697635"/>
              <a:gd name="connsiteY11" fmla="*/ 5199616 h 5315891"/>
              <a:gd name="connsiteX12" fmla="*/ 581360 w 697635"/>
              <a:gd name="connsiteY12" fmla="*/ 5315891 h 5315891"/>
              <a:gd name="connsiteX13" fmla="*/ 116275 w 697635"/>
              <a:gd name="connsiteY13" fmla="*/ 5315891 h 5315891"/>
              <a:gd name="connsiteX14" fmla="*/ 0 w 697635"/>
              <a:gd name="connsiteY14" fmla="*/ 5199616 h 5315891"/>
              <a:gd name="connsiteX15" fmla="*/ 0 w 697635"/>
              <a:gd name="connsiteY15" fmla="*/ 4513365 h 5315891"/>
              <a:gd name="connsiteX16" fmla="*/ 0 w 697635"/>
              <a:gd name="connsiteY16" fmla="*/ 3877947 h 5315891"/>
              <a:gd name="connsiteX17" fmla="*/ 0 w 697635"/>
              <a:gd name="connsiteY17" fmla="*/ 3395030 h 5315891"/>
              <a:gd name="connsiteX18" fmla="*/ 0 w 697635"/>
              <a:gd name="connsiteY18" fmla="*/ 2861279 h 5315891"/>
              <a:gd name="connsiteX19" fmla="*/ 0 w 697635"/>
              <a:gd name="connsiteY19" fmla="*/ 2124195 h 5315891"/>
              <a:gd name="connsiteX20" fmla="*/ 0 w 697635"/>
              <a:gd name="connsiteY20" fmla="*/ 1488777 h 5315891"/>
              <a:gd name="connsiteX21" fmla="*/ 0 w 697635"/>
              <a:gd name="connsiteY21" fmla="*/ 955026 h 5315891"/>
              <a:gd name="connsiteX22" fmla="*/ 0 w 697635"/>
              <a:gd name="connsiteY22" fmla="*/ 116275 h 5315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97635" h="5315891" extrusionOk="0">
                <a:moveTo>
                  <a:pt x="0" y="116275"/>
                </a:moveTo>
                <a:cubicBezTo>
                  <a:pt x="-6460" y="48073"/>
                  <a:pt x="48563" y="1312"/>
                  <a:pt x="116275" y="0"/>
                </a:cubicBezTo>
                <a:cubicBezTo>
                  <a:pt x="255239" y="-14207"/>
                  <a:pt x="355925" y="7660"/>
                  <a:pt x="581360" y="0"/>
                </a:cubicBezTo>
                <a:cubicBezTo>
                  <a:pt x="635483" y="-7677"/>
                  <a:pt x="691031" y="65612"/>
                  <a:pt x="697635" y="116275"/>
                </a:cubicBezTo>
                <a:cubicBezTo>
                  <a:pt x="722779" y="386913"/>
                  <a:pt x="713323" y="562764"/>
                  <a:pt x="697635" y="751693"/>
                </a:cubicBezTo>
                <a:cubicBezTo>
                  <a:pt x="681947" y="940622"/>
                  <a:pt x="719120" y="1044269"/>
                  <a:pt x="697635" y="1336277"/>
                </a:cubicBezTo>
                <a:cubicBezTo>
                  <a:pt x="676150" y="1628285"/>
                  <a:pt x="702232" y="1789816"/>
                  <a:pt x="697635" y="2073361"/>
                </a:cubicBezTo>
                <a:cubicBezTo>
                  <a:pt x="693038" y="2356906"/>
                  <a:pt x="697597" y="2469166"/>
                  <a:pt x="697635" y="2607112"/>
                </a:cubicBezTo>
                <a:cubicBezTo>
                  <a:pt x="697673" y="2745058"/>
                  <a:pt x="670391" y="3039908"/>
                  <a:pt x="697635" y="3344197"/>
                </a:cubicBezTo>
                <a:cubicBezTo>
                  <a:pt x="724879" y="3648486"/>
                  <a:pt x="678043" y="3648089"/>
                  <a:pt x="697635" y="3827114"/>
                </a:cubicBezTo>
                <a:cubicBezTo>
                  <a:pt x="717227" y="4006139"/>
                  <a:pt x="689652" y="4203532"/>
                  <a:pt x="697635" y="4462532"/>
                </a:cubicBezTo>
                <a:cubicBezTo>
                  <a:pt x="705618" y="4721532"/>
                  <a:pt x="691985" y="4861344"/>
                  <a:pt x="697635" y="5199616"/>
                </a:cubicBezTo>
                <a:cubicBezTo>
                  <a:pt x="702723" y="5258805"/>
                  <a:pt x="648110" y="5314258"/>
                  <a:pt x="581360" y="5315891"/>
                </a:cubicBezTo>
                <a:cubicBezTo>
                  <a:pt x="385977" y="5302436"/>
                  <a:pt x="343004" y="5329985"/>
                  <a:pt x="116275" y="5315891"/>
                </a:cubicBezTo>
                <a:cubicBezTo>
                  <a:pt x="49614" y="5316292"/>
                  <a:pt x="-12159" y="5255444"/>
                  <a:pt x="0" y="5199616"/>
                </a:cubicBezTo>
                <a:cubicBezTo>
                  <a:pt x="3756" y="4981282"/>
                  <a:pt x="-1630" y="4701946"/>
                  <a:pt x="0" y="4513365"/>
                </a:cubicBezTo>
                <a:cubicBezTo>
                  <a:pt x="1630" y="4324784"/>
                  <a:pt x="-27867" y="4168008"/>
                  <a:pt x="0" y="3877947"/>
                </a:cubicBezTo>
                <a:cubicBezTo>
                  <a:pt x="27867" y="3587886"/>
                  <a:pt x="-1927" y="3589385"/>
                  <a:pt x="0" y="3395030"/>
                </a:cubicBezTo>
                <a:cubicBezTo>
                  <a:pt x="1927" y="3200675"/>
                  <a:pt x="-11184" y="3106139"/>
                  <a:pt x="0" y="2861279"/>
                </a:cubicBezTo>
                <a:cubicBezTo>
                  <a:pt x="11184" y="2616419"/>
                  <a:pt x="-25650" y="2342071"/>
                  <a:pt x="0" y="2124195"/>
                </a:cubicBezTo>
                <a:cubicBezTo>
                  <a:pt x="25650" y="1906319"/>
                  <a:pt x="-207" y="1651218"/>
                  <a:pt x="0" y="1488777"/>
                </a:cubicBezTo>
                <a:cubicBezTo>
                  <a:pt x="207" y="1326336"/>
                  <a:pt x="-1482" y="1084980"/>
                  <a:pt x="0" y="955026"/>
                </a:cubicBezTo>
                <a:cubicBezTo>
                  <a:pt x="1482" y="825072"/>
                  <a:pt x="-18820" y="295307"/>
                  <a:pt x="0" y="116275"/>
                </a:cubicBezTo>
                <a:close/>
              </a:path>
            </a:pathLst>
          </a:custGeom>
          <a:noFill/>
          <a:ln w="28575">
            <a:solidFill>
              <a:srgbClr val="FFC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93D0DE-6C91-AE31-CBE4-EB68DDB05745}"/>
              </a:ext>
            </a:extLst>
          </p:cNvPr>
          <p:cNvSpPr txBox="1"/>
          <p:nvPr/>
        </p:nvSpPr>
        <p:spPr>
          <a:xfrm>
            <a:off x="8921692" y="94780"/>
            <a:ext cx="2357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dirty="0">
                <a:latin typeface="Calibri Light" panose="020F0302020204030204" pitchFamily="34" charset="0"/>
                <a:cs typeface="Calibri Light" panose="020F0302020204030204" pitchFamily="34" charset="0"/>
              </a:rPr>
              <a:t>مقارنة الشركة بنفسها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8925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2489</TotalTime>
  <Words>470</Words>
  <Application>Microsoft Office PowerPoint</Application>
  <PresentationFormat>Widescreen</PresentationFormat>
  <Paragraphs>202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Calibri Light</vt:lpstr>
      <vt:lpstr>Century Gothic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Abu Taha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كورس التداول للمبتدأين From A to Z</dc:title>
  <dc:creator>Eslam.salman</dc:creator>
  <cp:lastModifiedBy>Byanaat Academy</cp:lastModifiedBy>
  <cp:revision>175</cp:revision>
  <dcterms:created xsi:type="dcterms:W3CDTF">2023-04-11T21:53:46Z</dcterms:created>
  <dcterms:modified xsi:type="dcterms:W3CDTF">2024-07-26T16:00:54Z</dcterms:modified>
</cp:coreProperties>
</file>